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80"/>
  </p:notesMasterIdLst>
  <p:sldIdLst>
    <p:sldId id="337" r:id="rId2"/>
    <p:sldId id="321" r:id="rId3"/>
    <p:sldId id="331" r:id="rId4"/>
    <p:sldId id="328" r:id="rId5"/>
    <p:sldId id="329" r:id="rId6"/>
    <p:sldId id="330" r:id="rId7"/>
    <p:sldId id="327" r:id="rId8"/>
    <p:sldId id="332" r:id="rId9"/>
    <p:sldId id="322" r:id="rId10"/>
    <p:sldId id="323" r:id="rId11"/>
    <p:sldId id="324" r:id="rId12"/>
    <p:sldId id="325" r:id="rId13"/>
    <p:sldId id="326" r:id="rId14"/>
    <p:sldId id="334" r:id="rId15"/>
    <p:sldId id="335" r:id="rId16"/>
    <p:sldId id="336" r:id="rId17"/>
    <p:sldId id="333" r:id="rId18"/>
    <p:sldId id="280" r:id="rId19"/>
    <p:sldId id="257" r:id="rId20"/>
    <p:sldId id="265" r:id="rId21"/>
    <p:sldId id="258" r:id="rId22"/>
    <p:sldId id="262" r:id="rId23"/>
    <p:sldId id="266" r:id="rId24"/>
    <p:sldId id="283" r:id="rId25"/>
    <p:sldId id="284" r:id="rId26"/>
    <p:sldId id="285" r:id="rId27"/>
    <p:sldId id="286" r:id="rId28"/>
    <p:sldId id="287" r:id="rId29"/>
    <p:sldId id="288" r:id="rId30"/>
    <p:sldId id="281" r:id="rId31"/>
    <p:sldId id="259" r:id="rId32"/>
    <p:sldId id="260" r:id="rId33"/>
    <p:sldId id="282" r:id="rId34"/>
    <p:sldId id="261" r:id="rId35"/>
    <p:sldId id="263" r:id="rId36"/>
    <p:sldId id="289" r:id="rId37"/>
    <p:sldId id="264" r:id="rId38"/>
    <p:sldId id="267" r:id="rId39"/>
    <p:sldId id="268" r:id="rId40"/>
    <p:sldId id="269" r:id="rId41"/>
    <p:sldId id="271" r:id="rId42"/>
    <p:sldId id="272" r:id="rId43"/>
    <p:sldId id="273" r:id="rId44"/>
    <p:sldId id="274" r:id="rId45"/>
    <p:sldId id="275" r:id="rId46"/>
    <p:sldId id="276" r:id="rId47"/>
    <p:sldId id="277" r:id="rId48"/>
    <p:sldId id="278" r:id="rId49"/>
    <p:sldId id="279" r:id="rId50"/>
    <p:sldId id="312" r:id="rId51"/>
    <p:sldId id="313" r:id="rId52"/>
    <p:sldId id="315" r:id="rId53"/>
    <p:sldId id="316" r:id="rId54"/>
    <p:sldId id="317" r:id="rId55"/>
    <p:sldId id="318" r:id="rId56"/>
    <p:sldId id="319" r:id="rId57"/>
    <p:sldId id="320" r:id="rId58"/>
    <p:sldId id="296" r:id="rId59"/>
    <p:sldId id="297" r:id="rId60"/>
    <p:sldId id="339" r:id="rId61"/>
    <p:sldId id="340" r:id="rId62"/>
    <p:sldId id="341" r:id="rId63"/>
    <p:sldId id="342" r:id="rId64"/>
    <p:sldId id="343" r:id="rId65"/>
    <p:sldId id="344" r:id="rId66"/>
    <p:sldId id="345" r:id="rId67"/>
    <p:sldId id="346" r:id="rId68"/>
    <p:sldId id="347" r:id="rId69"/>
    <p:sldId id="348" r:id="rId70"/>
    <p:sldId id="299" r:id="rId71"/>
    <p:sldId id="302" r:id="rId72"/>
    <p:sldId id="303" r:id="rId73"/>
    <p:sldId id="304" r:id="rId74"/>
    <p:sldId id="305" r:id="rId75"/>
    <p:sldId id="306" r:id="rId76"/>
    <p:sldId id="307" r:id="rId77"/>
    <p:sldId id="308" r:id="rId78"/>
    <p:sldId id="309" r:id="rId7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514" y="-7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95B70D-F10A-491F-ADD1-8D2C86FD5809}" type="doc">
      <dgm:prSet loTypeId="urn:microsoft.com/office/officeart/2005/8/layout/vList4#1" loCatId="list" qsTypeId="urn:microsoft.com/office/officeart/2005/8/quickstyle/3d1" qsCatId="3D" csTypeId="urn:microsoft.com/office/officeart/2005/8/colors/accent2_2" csCatId="accent2" phldr="1"/>
      <dgm:spPr/>
      <dgm:t>
        <a:bodyPr/>
        <a:lstStyle/>
        <a:p>
          <a:endParaRPr lang="tr-TR"/>
        </a:p>
      </dgm:t>
    </dgm:pt>
    <dgm:pt modelId="{F1431BA5-7F7A-41F6-84DE-25B51CB2392E}">
      <dgm:prSet phldrT="[Metin]" custT="1"/>
      <dgm:spPr/>
      <dgm:t>
        <a:bodyPr/>
        <a:lstStyle/>
        <a:p>
          <a:r>
            <a:rPr lang="tr-TR" sz="3200" b="1" dirty="0" smtClean="0">
              <a:latin typeface="Times New Roman" panose="02020603050405020304" pitchFamily="18" charset="0"/>
              <a:cs typeface="Times New Roman" panose="02020603050405020304" pitchFamily="18" charset="0"/>
            </a:rPr>
            <a:t>İSG Uzmanı ve İşyeri Hekimi</a:t>
          </a:r>
          <a:endParaRPr lang="tr-TR" sz="3200" b="1" dirty="0">
            <a:latin typeface="Times New Roman" panose="02020603050405020304" pitchFamily="18" charset="0"/>
            <a:cs typeface="Times New Roman" panose="02020603050405020304" pitchFamily="18" charset="0"/>
          </a:endParaRPr>
        </a:p>
      </dgm:t>
    </dgm:pt>
    <dgm:pt modelId="{26B64742-3B5B-449C-8B75-C2345DDCBE71}" type="parTrans" cxnId="{BF703F8E-DCB9-4B0F-9D36-E796806B0D3B}">
      <dgm:prSet/>
      <dgm:spPr/>
      <dgm:t>
        <a:bodyPr/>
        <a:lstStyle/>
        <a:p>
          <a:endParaRPr lang="tr-TR" sz="2400" b="1">
            <a:latin typeface="Times New Roman" panose="02020603050405020304" pitchFamily="18" charset="0"/>
            <a:cs typeface="Times New Roman" panose="02020603050405020304" pitchFamily="18" charset="0"/>
          </a:endParaRPr>
        </a:p>
      </dgm:t>
    </dgm:pt>
    <dgm:pt modelId="{EFF18B09-C41E-41B2-8745-9A83F701CF79}" type="sibTrans" cxnId="{BF703F8E-DCB9-4B0F-9D36-E796806B0D3B}">
      <dgm:prSet/>
      <dgm:spPr/>
      <dgm:t>
        <a:bodyPr/>
        <a:lstStyle/>
        <a:p>
          <a:endParaRPr lang="tr-TR" sz="2400" b="1">
            <a:latin typeface="Times New Roman" panose="02020603050405020304" pitchFamily="18" charset="0"/>
            <a:cs typeface="Times New Roman" panose="02020603050405020304" pitchFamily="18" charset="0"/>
          </a:endParaRPr>
        </a:p>
      </dgm:t>
    </dgm:pt>
    <dgm:pt modelId="{4FEDBAB3-60B0-4845-A2C1-22F68364879C}">
      <dgm:prSet phldrT="[Metin]" custT="1"/>
      <dgm:spPr/>
      <dgm:t>
        <a:bodyPr/>
        <a:lstStyle/>
        <a:p>
          <a:r>
            <a:rPr lang="tr-TR" sz="3200" b="1" dirty="0" smtClean="0">
              <a:latin typeface="Times New Roman" panose="02020603050405020304" pitchFamily="18" charset="0"/>
              <a:cs typeface="Times New Roman" panose="02020603050405020304" pitchFamily="18" charset="0"/>
            </a:rPr>
            <a:t>İşveren veya İşveren Vekili</a:t>
          </a:r>
          <a:endParaRPr lang="tr-TR" sz="3200" b="1" dirty="0">
            <a:latin typeface="Times New Roman" panose="02020603050405020304" pitchFamily="18" charset="0"/>
            <a:cs typeface="Times New Roman" panose="02020603050405020304" pitchFamily="18" charset="0"/>
          </a:endParaRPr>
        </a:p>
      </dgm:t>
    </dgm:pt>
    <dgm:pt modelId="{9B2FDAD4-B347-458A-A433-40A64E6EE3C2}" type="parTrans" cxnId="{62643A59-4445-4DC3-AA37-F1ED6B869575}">
      <dgm:prSet/>
      <dgm:spPr/>
      <dgm:t>
        <a:bodyPr/>
        <a:lstStyle/>
        <a:p>
          <a:endParaRPr lang="tr-TR" sz="2400" b="1">
            <a:latin typeface="Times New Roman" panose="02020603050405020304" pitchFamily="18" charset="0"/>
            <a:cs typeface="Times New Roman" panose="02020603050405020304" pitchFamily="18" charset="0"/>
          </a:endParaRPr>
        </a:p>
      </dgm:t>
    </dgm:pt>
    <dgm:pt modelId="{76D9D082-89F5-4584-BDC1-57FF680438C4}" type="sibTrans" cxnId="{62643A59-4445-4DC3-AA37-F1ED6B869575}">
      <dgm:prSet/>
      <dgm:spPr/>
      <dgm:t>
        <a:bodyPr/>
        <a:lstStyle/>
        <a:p>
          <a:endParaRPr lang="tr-TR" sz="2400" b="1">
            <a:latin typeface="Times New Roman" panose="02020603050405020304" pitchFamily="18" charset="0"/>
            <a:cs typeface="Times New Roman" panose="02020603050405020304" pitchFamily="18" charset="0"/>
          </a:endParaRPr>
        </a:p>
      </dgm:t>
    </dgm:pt>
    <dgm:pt modelId="{C08EC778-B230-42A2-A4DF-9C77AFC24A69}">
      <dgm:prSet phldrT="[Metin]" custT="1"/>
      <dgm:spPr/>
      <dgm:t>
        <a:bodyPr/>
        <a:lstStyle/>
        <a:p>
          <a:r>
            <a:rPr lang="tr-TR" sz="3200" b="1" dirty="0" smtClean="0">
              <a:latin typeface="Times New Roman" panose="02020603050405020304" pitchFamily="18" charset="0"/>
              <a:cs typeface="Times New Roman" panose="02020603050405020304" pitchFamily="18" charset="0"/>
            </a:rPr>
            <a:t>Çalışan Temsilcileri</a:t>
          </a:r>
          <a:endParaRPr lang="tr-TR" sz="3200" b="1" dirty="0">
            <a:latin typeface="Times New Roman" panose="02020603050405020304" pitchFamily="18" charset="0"/>
            <a:cs typeface="Times New Roman" panose="02020603050405020304" pitchFamily="18" charset="0"/>
          </a:endParaRPr>
        </a:p>
      </dgm:t>
    </dgm:pt>
    <dgm:pt modelId="{CBF071FA-CB41-43A2-A520-4B17123D5FEF}" type="parTrans" cxnId="{C2FFD110-7F4F-4713-BAFD-DC28D065052C}">
      <dgm:prSet/>
      <dgm:spPr/>
      <dgm:t>
        <a:bodyPr/>
        <a:lstStyle/>
        <a:p>
          <a:endParaRPr lang="tr-TR" sz="2400" b="1">
            <a:latin typeface="Times New Roman" panose="02020603050405020304" pitchFamily="18" charset="0"/>
            <a:cs typeface="Times New Roman" panose="02020603050405020304" pitchFamily="18" charset="0"/>
          </a:endParaRPr>
        </a:p>
      </dgm:t>
    </dgm:pt>
    <dgm:pt modelId="{FEBA6AC0-9077-4961-A2D5-86E068559589}" type="sibTrans" cxnId="{C2FFD110-7F4F-4713-BAFD-DC28D065052C}">
      <dgm:prSet/>
      <dgm:spPr/>
      <dgm:t>
        <a:bodyPr/>
        <a:lstStyle/>
        <a:p>
          <a:endParaRPr lang="tr-TR" sz="2400" b="1">
            <a:latin typeface="Times New Roman" panose="02020603050405020304" pitchFamily="18" charset="0"/>
            <a:cs typeface="Times New Roman" panose="02020603050405020304" pitchFamily="18" charset="0"/>
          </a:endParaRPr>
        </a:p>
      </dgm:t>
    </dgm:pt>
    <dgm:pt modelId="{A6A04DC0-6FF0-46FB-925B-330A29A93D35}">
      <dgm:prSet phldrT="[Metin]" custT="1"/>
      <dgm:spPr/>
      <dgm:t>
        <a:bodyPr/>
        <a:lstStyle/>
        <a:p>
          <a:r>
            <a:rPr lang="tr-TR" sz="3200" b="1" dirty="0" smtClean="0">
              <a:latin typeface="Times New Roman" panose="02020603050405020304" pitchFamily="18" charset="0"/>
              <a:cs typeface="Times New Roman" panose="02020603050405020304" pitchFamily="18" charset="0"/>
            </a:rPr>
            <a:t>Riskler Konusunda Bilgi Sahibi Çalışanlar </a:t>
          </a:r>
          <a:endParaRPr lang="tr-TR" sz="3200" b="1" dirty="0">
            <a:latin typeface="Times New Roman" panose="02020603050405020304" pitchFamily="18" charset="0"/>
            <a:cs typeface="Times New Roman" panose="02020603050405020304" pitchFamily="18" charset="0"/>
          </a:endParaRPr>
        </a:p>
      </dgm:t>
    </dgm:pt>
    <dgm:pt modelId="{50908A7B-9FED-4509-85BA-98167F248E1A}" type="parTrans" cxnId="{7C61A6A7-1D45-4AD5-A6DD-F4BE7A4058C6}">
      <dgm:prSet/>
      <dgm:spPr/>
      <dgm:t>
        <a:bodyPr/>
        <a:lstStyle/>
        <a:p>
          <a:endParaRPr lang="tr-TR" sz="2400" b="1">
            <a:latin typeface="Times New Roman" panose="02020603050405020304" pitchFamily="18" charset="0"/>
            <a:cs typeface="Times New Roman" panose="02020603050405020304" pitchFamily="18" charset="0"/>
          </a:endParaRPr>
        </a:p>
      </dgm:t>
    </dgm:pt>
    <dgm:pt modelId="{0F9CE6DF-ACD4-4FC5-91A3-FE16A01494D5}" type="sibTrans" cxnId="{7C61A6A7-1D45-4AD5-A6DD-F4BE7A4058C6}">
      <dgm:prSet/>
      <dgm:spPr/>
      <dgm:t>
        <a:bodyPr/>
        <a:lstStyle/>
        <a:p>
          <a:endParaRPr lang="tr-TR" sz="2400" b="1">
            <a:latin typeface="Times New Roman" panose="02020603050405020304" pitchFamily="18" charset="0"/>
            <a:cs typeface="Times New Roman" panose="02020603050405020304" pitchFamily="18" charset="0"/>
          </a:endParaRPr>
        </a:p>
      </dgm:t>
    </dgm:pt>
    <dgm:pt modelId="{9B168BC5-7838-4281-B747-5C6D1937C093}">
      <dgm:prSet custT="1"/>
      <dgm:spPr/>
      <dgm:t>
        <a:bodyPr/>
        <a:lstStyle/>
        <a:p>
          <a:r>
            <a:rPr lang="tr-TR" sz="3200" b="1" dirty="0" smtClean="0">
              <a:latin typeface="Times New Roman" panose="02020603050405020304" pitchFamily="18" charset="0"/>
              <a:cs typeface="Times New Roman" panose="02020603050405020304" pitchFamily="18" charset="0"/>
            </a:rPr>
            <a:t>Destek Elemanları</a:t>
          </a:r>
          <a:endParaRPr lang="tr-TR" sz="3200" b="1" dirty="0">
            <a:latin typeface="Times New Roman" panose="02020603050405020304" pitchFamily="18" charset="0"/>
            <a:cs typeface="Times New Roman" panose="02020603050405020304" pitchFamily="18" charset="0"/>
          </a:endParaRPr>
        </a:p>
      </dgm:t>
    </dgm:pt>
    <dgm:pt modelId="{6487DA58-3761-4F1C-93D8-049F248F686F}" type="parTrans" cxnId="{4428D602-374D-4257-9F56-88625A193D70}">
      <dgm:prSet/>
      <dgm:spPr/>
      <dgm:t>
        <a:bodyPr/>
        <a:lstStyle/>
        <a:p>
          <a:endParaRPr lang="tr-TR" sz="2400" b="1">
            <a:latin typeface="Times New Roman" panose="02020603050405020304" pitchFamily="18" charset="0"/>
            <a:cs typeface="Times New Roman" panose="02020603050405020304" pitchFamily="18" charset="0"/>
          </a:endParaRPr>
        </a:p>
      </dgm:t>
    </dgm:pt>
    <dgm:pt modelId="{C4D3A6D2-135D-4D24-9466-F933EDD0C76B}" type="sibTrans" cxnId="{4428D602-374D-4257-9F56-88625A193D70}">
      <dgm:prSet/>
      <dgm:spPr/>
      <dgm:t>
        <a:bodyPr/>
        <a:lstStyle/>
        <a:p>
          <a:endParaRPr lang="tr-TR" sz="2400" b="1">
            <a:latin typeface="Times New Roman" panose="02020603050405020304" pitchFamily="18" charset="0"/>
            <a:cs typeface="Times New Roman" panose="02020603050405020304" pitchFamily="18" charset="0"/>
          </a:endParaRPr>
        </a:p>
      </dgm:t>
    </dgm:pt>
    <dgm:pt modelId="{707ED691-0284-4915-AC62-D154B902DEB5}" type="pres">
      <dgm:prSet presAssocID="{7595B70D-F10A-491F-ADD1-8D2C86FD5809}" presName="linear" presStyleCnt="0">
        <dgm:presLayoutVars>
          <dgm:dir/>
          <dgm:resizeHandles val="exact"/>
        </dgm:presLayoutVars>
      </dgm:prSet>
      <dgm:spPr/>
      <dgm:t>
        <a:bodyPr/>
        <a:lstStyle/>
        <a:p>
          <a:endParaRPr lang="tr-TR"/>
        </a:p>
      </dgm:t>
    </dgm:pt>
    <dgm:pt modelId="{4165DDD5-578A-4A39-BBC4-65E11EB1555B}" type="pres">
      <dgm:prSet presAssocID="{F1431BA5-7F7A-41F6-84DE-25B51CB2392E}" presName="comp" presStyleCnt="0"/>
      <dgm:spPr/>
    </dgm:pt>
    <dgm:pt modelId="{5CA9ADC7-3CA3-40FF-8480-69A56A284435}" type="pres">
      <dgm:prSet presAssocID="{F1431BA5-7F7A-41F6-84DE-25B51CB2392E}" presName="box" presStyleLbl="node1" presStyleIdx="0" presStyleCnt="5" custLinFactNeighborY="-15712"/>
      <dgm:spPr/>
      <dgm:t>
        <a:bodyPr/>
        <a:lstStyle/>
        <a:p>
          <a:endParaRPr lang="tr-TR"/>
        </a:p>
      </dgm:t>
    </dgm:pt>
    <dgm:pt modelId="{4AFEEED2-11ED-4DBF-AB84-290BD8594A01}" type="pres">
      <dgm:prSet presAssocID="{F1431BA5-7F7A-41F6-84DE-25B51CB2392E}" presName="img" presStyleLbl="fgImgPlace1" presStyleIdx="0" presStyleCnt="5"/>
      <dgm:spPr>
        <a:blipFill dpi="0" rotWithShape="1">
          <a:blip xmlns:r="http://schemas.openxmlformats.org/officeDocument/2006/relationships" r:embed="rId1">
            <a:extLst/>
          </a:blip>
          <a:srcRect/>
          <a:stretch>
            <a:fillRect t="-15000" b="-15000"/>
          </a:stretch>
        </a:blipFill>
      </dgm:spPr>
      <dgm:t>
        <a:bodyPr/>
        <a:lstStyle/>
        <a:p>
          <a:endParaRPr lang="tr-TR"/>
        </a:p>
      </dgm:t>
    </dgm:pt>
    <dgm:pt modelId="{B6D234FE-8C95-49AA-A19E-FBD038B698B9}" type="pres">
      <dgm:prSet presAssocID="{F1431BA5-7F7A-41F6-84DE-25B51CB2392E}" presName="text" presStyleLbl="node1" presStyleIdx="0" presStyleCnt="5">
        <dgm:presLayoutVars>
          <dgm:bulletEnabled val="1"/>
        </dgm:presLayoutVars>
      </dgm:prSet>
      <dgm:spPr/>
      <dgm:t>
        <a:bodyPr/>
        <a:lstStyle/>
        <a:p>
          <a:endParaRPr lang="tr-TR"/>
        </a:p>
      </dgm:t>
    </dgm:pt>
    <dgm:pt modelId="{6A9308DA-FFB1-4C8E-964D-2DFA6581C076}" type="pres">
      <dgm:prSet presAssocID="{EFF18B09-C41E-41B2-8745-9A83F701CF79}" presName="spacer" presStyleCnt="0"/>
      <dgm:spPr/>
    </dgm:pt>
    <dgm:pt modelId="{F540D551-ADF9-4064-95E8-D778352CCC10}" type="pres">
      <dgm:prSet presAssocID="{4FEDBAB3-60B0-4845-A2C1-22F68364879C}" presName="comp" presStyleCnt="0"/>
      <dgm:spPr/>
    </dgm:pt>
    <dgm:pt modelId="{3E859B2B-8412-4457-93D2-5744B3524D7E}" type="pres">
      <dgm:prSet presAssocID="{4FEDBAB3-60B0-4845-A2C1-22F68364879C}" presName="box" presStyleLbl="node1" presStyleIdx="1" presStyleCnt="5"/>
      <dgm:spPr/>
      <dgm:t>
        <a:bodyPr/>
        <a:lstStyle/>
        <a:p>
          <a:endParaRPr lang="tr-TR"/>
        </a:p>
      </dgm:t>
    </dgm:pt>
    <dgm:pt modelId="{86BEF57C-4531-4952-BCA0-D927FDA34A70}" type="pres">
      <dgm:prSet presAssocID="{4FEDBAB3-60B0-4845-A2C1-22F68364879C}" presName="img" presStyleLbl="fgImgPlace1" presStyleIdx="1" presStyleCnt="5"/>
      <dgm:spPr>
        <a:blipFill>
          <a:blip xmlns:r="http://schemas.openxmlformats.org/officeDocument/2006/relationships" r:embed="rId2">
            <a:extLst/>
          </a:blip>
          <a:srcRect/>
          <a:stretch>
            <a:fillRect t="-57000" b="-57000"/>
          </a:stretch>
        </a:blipFill>
      </dgm:spPr>
    </dgm:pt>
    <dgm:pt modelId="{93BE07B8-AA91-48FF-8FE0-6D32F10039AE}" type="pres">
      <dgm:prSet presAssocID="{4FEDBAB3-60B0-4845-A2C1-22F68364879C}" presName="text" presStyleLbl="node1" presStyleIdx="1" presStyleCnt="5">
        <dgm:presLayoutVars>
          <dgm:bulletEnabled val="1"/>
        </dgm:presLayoutVars>
      </dgm:prSet>
      <dgm:spPr/>
      <dgm:t>
        <a:bodyPr/>
        <a:lstStyle/>
        <a:p>
          <a:endParaRPr lang="tr-TR"/>
        </a:p>
      </dgm:t>
    </dgm:pt>
    <dgm:pt modelId="{81E4276E-C22E-4AA1-9596-13EC5FD87B16}" type="pres">
      <dgm:prSet presAssocID="{76D9D082-89F5-4584-BDC1-57FF680438C4}" presName="spacer" presStyleCnt="0"/>
      <dgm:spPr/>
    </dgm:pt>
    <dgm:pt modelId="{A02B236E-145A-48EE-A827-E3E723F5C599}" type="pres">
      <dgm:prSet presAssocID="{C08EC778-B230-42A2-A4DF-9C77AFC24A69}" presName="comp" presStyleCnt="0"/>
      <dgm:spPr/>
    </dgm:pt>
    <dgm:pt modelId="{9EB60AE1-ECC4-4C85-AE8E-CFCE00042663}" type="pres">
      <dgm:prSet presAssocID="{C08EC778-B230-42A2-A4DF-9C77AFC24A69}" presName="box" presStyleLbl="node1" presStyleIdx="2" presStyleCnt="5"/>
      <dgm:spPr/>
      <dgm:t>
        <a:bodyPr/>
        <a:lstStyle/>
        <a:p>
          <a:endParaRPr lang="tr-TR"/>
        </a:p>
      </dgm:t>
    </dgm:pt>
    <dgm:pt modelId="{C01764DE-3CEC-463D-9F7C-4FCE635BD631}" type="pres">
      <dgm:prSet presAssocID="{C08EC778-B230-42A2-A4DF-9C77AFC24A69}" presName="img" presStyleLbl="fgImgPlace1" presStyleIdx="2" presStyleCnt="5"/>
      <dgm:spPr>
        <a:blipFill>
          <a:blip xmlns:r="http://schemas.openxmlformats.org/officeDocument/2006/relationships" r:embed="rId3">
            <a:extLst/>
          </a:blip>
          <a:srcRect/>
          <a:stretch>
            <a:fillRect t="-57000" b="-57000"/>
          </a:stretch>
        </a:blipFill>
      </dgm:spPr>
    </dgm:pt>
    <dgm:pt modelId="{D8DE1210-B2F9-4A29-8597-4E23A11F8D41}" type="pres">
      <dgm:prSet presAssocID="{C08EC778-B230-42A2-A4DF-9C77AFC24A69}" presName="text" presStyleLbl="node1" presStyleIdx="2" presStyleCnt="5">
        <dgm:presLayoutVars>
          <dgm:bulletEnabled val="1"/>
        </dgm:presLayoutVars>
      </dgm:prSet>
      <dgm:spPr/>
      <dgm:t>
        <a:bodyPr/>
        <a:lstStyle/>
        <a:p>
          <a:endParaRPr lang="tr-TR"/>
        </a:p>
      </dgm:t>
    </dgm:pt>
    <dgm:pt modelId="{EDF59A0E-7B29-4745-8419-E0140B2B5C05}" type="pres">
      <dgm:prSet presAssocID="{FEBA6AC0-9077-4961-A2D5-86E068559589}" presName="spacer" presStyleCnt="0"/>
      <dgm:spPr/>
    </dgm:pt>
    <dgm:pt modelId="{33EC60D8-667E-4B47-826A-ED071E6A5D67}" type="pres">
      <dgm:prSet presAssocID="{9B168BC5-7838-4281-B747-5C6D1937C093}" presName="comp" presStyleCnt="0"/>
      <dgm:spPr/>
    </dgm:pt>
    <dgm:pt modelId="{CEB794E5-1BBF-48CE-9BF7-43731CB013DA}" type="pres">
      <dgm:prSet presAssocID="{9B168BC5-7838-4281-B747-5C6D1937C093}" presName="box" presStyleLbl="node1" presStyleIdx="3" presStyleCnt="5"/>
      <dgm:spPr/>
      <dgm:t>
        <a:bodyPr/>
        <a:lstStyle/>
        <a:p>
          <a:endParaRPr lang="tr-TR"/>
        </a:p>
      </dgm:t>
    </dgm:pt>
    <dgm:pt modelId="{42F61BB2-E714-472C-B8FF-66D3EEDBF42E}" type="pres">
      <dgm:prSet presAssocID="{9B168BC5-7838-4281-B747-5C6D1937C093}" presName="img" presStyleLbl="fgImgPlace1" presStyleIdx="3" presStyleCnt="5"/>
      <dgm:spPr>
        <a:blipFill>
          <a:blip xmlns:r="http://schemas.openxmlformats.org/officeDocument/2006/relationships" r:embed="rId4">
            <a:extLst/>
          </a:blip>
          <a:srcRect/>
          <a:stretch>
            <a:fillRect t="-57000" b="-57000"/>
          </a:stretch>
        </a:blipFill>
      </dgm:spPr>
    </dgm:pt>
    <dgm:pt modelId="{64EB4FD0-9CDC-4644-BADF-99D9053AB3A2}" type="pres">
      <dgm:prSet presAssocID="{9B168BC5-7838-4281-B747-5C6D1937C093}" presName="text" presStyleLbl="node1" presStyleIdx="3" presStyleCnt="5">
        <dgm:presLayoutVars>
          <dgm:bulletEnabled val="1"/>
        </dgm:presLayoutVars>
      </dgm:prSet>
      <dgm:spPr/>
      <dgm:t>
        <a:bodyPr/>
        <a:lstStyle/>
        <a:p>
          <a:endParaRPr lang="tr-TR"/>
        </a:p>
      </dgm:t>
    </dgm:pt>
    <dgm:pt modelId="{6101BA33-40A4-452D-A3F7-DD2E6625DB3D}" type="pres">
      <dgm:prSet presAssocID="{C4D3A6D2-135D-4D24-9466-F933EDD0C76B}" presName="spacer" presStyleCnt="0"/>
      <dgm:spPr/>
    </dgm:pt>
    <dgm:pt modelId="{7CCD8754-9A2A-4A04-8C11-8E70E6EB79E6}" type="pres">
      <dgm:prSet presAssocID="{A6A04DC0-6FF0-46FB-925B-330A29A93D35}" presName="comp" presStyleCnt="0"/>
      <dgm:spPr/>
    </dgm:pt>
    <dgm:pt modelId="{B3FB1665-20D9-422D-AEFC-A9841A31B960}" type="pres">
      <dgm:prSet presAssocID="{A6A04DC0-6FF0-46FB-925B-330A29A93D35}" presName="box" presStyleLbl="node1" presStyleIdx="4" presStyleCnt="5"/>
      <dgm:spPr/>
      <dgm:t>
        <a:bodyPr/>
        <a:lstStyle/>
        <a:p>
          <a:endParaRPr lang="tr-TR"/>
        </a:p>
      </dgm:t>
    </dgm:pt>
    <dgm:pt modelId="{F77A0A5F-7270-44CD-88E8-35E63842C8BD}" type="pres">
      <dgm:prSet presAssocID="{A6A04DC0-6FF0-46FB-925B-330A29A93D35}" presName="img" presStyleLbl="fgImgPlace1" presStyleIdx="4" presStyleCnt="5"/>
      <dgm:spPr>
        <a:blipFill>
          <a:blip xmlns:r="http://schemas.openxmlformats.org/officeDocument/2006/relationships" r:embed="rId5">
            <a:extLst/>
          </a:blip>
          <a:srcRect/>
          <a:stretch>
            <a:fillRect t="-57000" b="-57000"/>
          </a:stretch>
        </a:blipFill>
      </dgm:spPr>
    </dgm:pt>
    <dgm:pt modelId="{76754EAE-B85F-40F3-9DAF-766737E6CDEA}" type="pres">
      <dgm:prSet presAssocID="{A6A04DC0-6FF0-46FB-925B-330A29A93D35}" presName="text" presStyleLbl="node1" presStyleIdx="4" presStyleCnt="5">
        <dgm:presLayoutVars>
          <dgm:bulletEnabled val="1"/>
        </dgm:presLayoutVars>
      </dgm:prSet>
      <dgm:spPr/>
      <dgm:t>
        <a:bodyPr/>
        <a:lstStyle/>
        <a:p>
          <a:endParaRPr lang="tr-TR"/>
        </a:p>
      </dgm:t>
    </dgm:pt>
  </dgm:ptLst>
  <dgm:cxnLst>
    <dgm:cxn modelId="{7C61A6A7-1D45-4AD5-A6DD-F4BE7A4058C6}" srcId="{7595B70D-F10A-491F-ADD1-8D2C86FD5809}" destId="{A6A04DC0-6FF0-46FB-925B-330A29A93D35}" srcOrd="4" destOrd="0" parTransId="{50908A7B-9FED-4509-85BA-98167F248E1A}" sibTransId="{0F9CE6DF-ACD4-4FC5-91A3-FE16A01494D5}"/>
    <dgm:cxn modelId="{4428D602-374D-4257-9F56-88625A193D70}" srcId="{7595B70D-F10A-491F-ADD1-8D2C86FD5809}" destId="{9B168BC5-7838-4281-B747-5C6D1937C093}" srcOrd="3" destOrd="0" parTransId="{6487DA58-3761-4F1C-93D8-049F248F686F}" sibTransId="{C4D3A6D2-135D-4D24-9466-F933EDD0C76B}"/>
    <dgm:cxn modelId="{9FB53FA8-8351-4B53-890B-DEADE732C206}" type="presOf" srcId="{A6A04DC0-6FF0-46FB-925B-330A29A93D35}" destId="{B3FB1665-20D9-422D-AEFC-A9841A31B960}" srcOrd="0" destOrd="0" presId="urn:microsoft.com/office/officeart/2005/8/layout/vList4#1"/>
    <dgm:cxn modelId="{BF703F8E-DCB9-4B0F-9D36-E796806B0D3B}" srcId="{7595B70D-F10A-491F-ADD1-8D2C86FD5809}" destId="{F1431BA5-7F7A-41F6-84DE-25B51CB2392E}" srcOrd="0" destOrd="0" parTransId="{26B64742-3B5B-449C-8B75-C2345DDCBE71}" sibTransId="{EFF18B09-C41E-41B2-8745-9A83F701CF79}"/>
    <dgm:cxn modelId="{C2FFD110-7F4F-4713-BAFD-DC28D065052C}" srcId="{7595B70D-F10A-491F-ADD1-8D2C86FD5809}" destId="{C08EC778-B230-42A2-A4DF-9C77AFC24A69}" srcOrd="2" destOrd="0" parTransId="{CBF071FA-CB41-43A2-A520-4B17123D5FEF}" sibTransId="{FEBA6AC0-9077-4961-A2D5-86E068559589}"/>
    <dgm:cxn modelId="{3BF2417E-216A-46B1-A91E-ACF3A7E178F0}" type="presOf" srcId="{C08EC778-B230-42A2-A4DF-9C77AFC24A69}" destId="{9EB60AE1-ECC4-4C85-AE8E-CFCE00042663}" srcOrd="0" destOrd="0" presId="urn:microsoft.com/office/officeart/2005/8/layout/vList4#1"/>
    <dgm:cxn modelId="{62643A59-4445-4DC3-AA37-F1ED6B869575}" srcId="{7595B70D-F10A-491F-ADD1-8D2C86FD5809}" destId="{4FEDBAB3-60B0-4845-A2C1-22F68364879C}" srcOrd="1" destOrd="0" parTransId="{9B2FDAD4-B347-458A-A433-40A64E6EE3C2}" sibTransId="{76D9D082-89F5-4584-BDC1-57FF680438C4}"/>
    <dgm:cxn modelId="{D382D2BC-E56B-40BA-A4CC-3199F2E43FCE}" type="presOf" srcId="{A6A04DC0-6FF0-46FB-925B-330A29A93D35}" destId="{76754EAE-B85F-40F3-9DAF-766737E6CDEA}" srcOrd="1" destOrd="0" presId="urn:microsoft.com/office/officeart/2005/8/layout/vList4#1"/>
    <dgm:cxn modelId="{B93CF472-5A66-41A7-8EA5-9E07A7B8F4BE}" type="presOf" srcId="{7595B70D-F10A-491F-ADD1-8D2C86FD5809}" destId="{707ED691-0284-4915-AC62-D154B902DEB5}" srcOrd="0" destOrd="0" presId="urn:microsoft.com/office/officeart/2005/8/layout/vList4#1"/>
    <dgm:cxn modelId="{45678500-8D92-47F1-88F9-FACB22DA28F9}" type="presOf" srcId="{F1431BA5-7F7A-41F6-84DE-25B51CB2392E}" destId="{5CA9ADC7-3CA3-40FF-8480-69A56A284435}" srcOrd="0" destOrd="0" presId="urn:microsoft.com/office/officeart/2005/8/layout/vList4#1"/>
    <dgm:cxn modelId="{B5DE6F21-1E88-46FA-B3BE-94EECD6742D5}" type="presOf" srcId="{9B168BC5-7838-4281-B747-5C6D1937C093}" destId="{64EB4FD0-9CDC-4644-BADF-99D9053AB3A2}" srcOrd="1" destOrd="0" presId="urn:microsoft.com/office/officeart/2005/8/layout/vList4#1"/>
    <dgm:cxn modelId="{DE3D96B8-9701-4250-9A28-DDF79A9AB388}" type="presOf" srcId="{4FEDBAB3-60B0-4845-A2C1-22F68364879C}" destId="{3E859B2B-8412-4457-93D2-5744B3524D7E}" srcOrd="0" destOrd="0" presId="urn:microsoft.com/office/officeart/2005/8/layout/vList4#1"/>
    <dgm:cxn modelId="{45EE976A-5F7B-4966-84BE-C232D4B4556D}" type="presOf" srcId="{9B168BC5-7838-4281-B747-5C6D1937C093}" destId="{CEB794E5-1BBF-48CE-9BF7-43731CB013DA}" srcOrd="0" destOrd="0" presId="urn:microsoft.com/office/officeart/2005/8/layout/vList4#1"/>
    <dgm:cxn modelId="{41964C6C-DA91-4DCF-ABD4-70A385537870}" type="presOf" srcId="{4FEDBAB3-60B0-4845-A2C1-22F68364879C}" destId="{93BE07B8-AA91-48FF-8FE0-6D32F10039AE}" srcOrd="1" destOrd="0" presId="urn:microsoft.com/office/officeart/2005/8/layout/vList4#1"/>
    <dgm:cxn modelId="{C4A1FFE1-924F-4A72-8123-3354F68C2AF4}" type="presOf" srcId="{F1431BA5-7F7A-41F6-84DE-25B51CB2392E}" destId="{B6D234FE-8C95-49AA-A19E-FBD038B698B9}" srcOrd="1" destOrd="0" presId="urn:microsoft.com/office/officeart/2005/8/layout/vList4#1"/>
    <dgm:cxn modelId="{B7A1E012-F33F-45AC-AF12-2A57B5E9EE17}" type="presOf" srcId="{C08EC778-B230-42A2-A4DF-9C77AFC24A69}" destId="{D8DE1210-B2F9-4A29-8597-4E23A11F8D41}" srcOrd="1" destOrd="0" presId="urn:microsoft.com/office/officeart/2005/8/layout/vList4#1"/>
    <dgm:cxn modelId="{A9418D22-7200-4FAC-A324-D0C8163BCCEB}" type="presParOf" srcId="{707ED691-0284-4915-AC62-D154B902DEB5}" destId="{4165DDD5-578A-4A39-BBC4-65E11EB1555B}" srcOrd="0" destOrd="0" presId="urn:microsoft.com/office/officeart/2005/8/layout/vList4#1"/>
    <dgm:cxn modelId="{87789143-34E9-4C79-8641-4D089E1CD557}" type="presParOf" srcId="{4165DDD5-578A-4A39-BBC4-65E11EB1555B}" destId="{5CA9ADC7-3CA3-40FF-8480-69A56A284435}" srcOrd="0" destOrd="0" presId="urn:microsoft.com/office/officeart/2005/8/layout/vList4#1"/>
    <dgm:cxn modelId="{25AB570E-9DBE-4F4E-89D3-8D5A6E1F252F}" type="presParOf" srcId="{4165DDD5-578A-4A39-BBC4-65E11EB1555B}" destId="{4AFEEED2-11ED-4DBF-AB84-290BD8594A01}" srcOrd="1" destOrd="0" presId="urn:microsoft.com/office/officeart/2005/8/layout/vList4#1"/>
    <dgm:cxn modelId="{C349C2A0-D650-49E8-8171-946A35E178BC}" type="presParOf" srcId="{4165DDD5-578A-4A39-BBC4-65E11EB1555B}" destId="{B6D234FE-8C95-49AA-A19E-FBD038B698B9}" srcOrd="2" destOrd="0" presId="urn:microsoft.com/office/officeart/2005/8/layout/vList4#1"/>
    <dgm:cxn modelId="{E170F150-D0A7-487D-8196-95F354BEF222}" type="presParOf" srcId="{707ED691-0284-4915-AC62-D154B902DEB5}" destId="{6A9308DA-FFB1-4C8E-964D-2DFA6581C076}" srcOrd="1" destOrd="0" presId="urn:microsoft.com/office/officeart/2005/8/layout/vList4#1"/>
    <dgm:cxn modelId="{E7764231-600E-4110-970A-ED09071B73B1}" type="presParOf" srcId="{707ED691-0284-4915-AC62-D154B902DEB5}" destId="{F540D551-ADF9-4064-95E8-D778352CCC10}" srcOrd="2" destOrd="0" presId="urn:microsoft.com/office/officeart/2005/8/layout/vList4#1"/>
    <dgm:cxn modelId="{FED0A778-152A-4FA4-B472-EE2DE817EFFD}" type="presParOf" srcId="{F540D551-ADF9-4064-95E8-D778352CCC10}" destId="{3E859B2B-8412-4457-93D2-5744B3524D7E}" srcOrd="0" destOrd="0" presId="urn:microsoft.com/office/officeart/2005/8/layout/vList4#1"/>
    <dgm:cxn modelId="{A708BCDB-3444-4353-A4B6-6B853F9979EB}" type="presParOf" srcId="{F540D551-ADF9-4064-95E8-D778352CCC10}" destId="{86BEF57C-4531-4952-BCA0-D927FDA34A70}" srcOrd="1" destOrd="0" presId="urn:microsoft.com/office/officeart/2005/8/layout/vList4#1"/>
    <dgm:cxn modelId="{20B2F6D8-020F-4210-AE92-9C57680B4B89}" type="presParOf" srcId="{F540D551-ADF9-4064-95E8-D778352CCC10}" destId="{93BE07B8-AA91-48FF-8FE0-6D32F10039AE}" srcOrd="2" destOrd="0" presId="urn:microsoft.com/office/officeart/2005/8/layout/vList4#1"/>
    <dgm:cxn modelId="{9B4AA23B-C8F8-41DE-B0E5-9CA0A307EDD2}" type="presParOf" srcId="{707ED691-0284-4915-AC62-D154B902DEB5}" destId="{81E4276E-C22E-4AA1-9596-13EC5FD87B16}" srcOrd="3" destOrd="0" presId="urn:microsoft.com/office/officeart/2005/8/layout/vList4#1"/>
    <dgm:cxn modelId="{7BA95BC3-E0AE-45B9-9BA8-E36EB91B309C}" type="presParOf" srcId="{707ED691-0284-4915-AC62-D154B902DEB5}" destId="{A02B236E-145A-48EE-A827-E3E723F5C599}" srcOrd="4" destOrd="0" presId="urn:microsoft.com/office/officeart/2005/8/layout/vList4#1"/>
    <dgm:cxn modelId="{3CFE8A1F-5374-4970-9F37-E55486674B06}" type="presParOf" srcId="{A02B236E-145A-48EE-A827-E3E723F5C599}" destId="{9EB60AE1-ECC4-4C85-AE8E-CFCE00042663}" srcOrd="0" destOrd="0" presId="urn:microsoft.com/office/officeart/2005/8/layout/vList4#1"/>
    <dgm:cxn modelId="{08BCAAD7-41A4-4EEC-93B0-38C0C938625A}" type="presParOf" srcId="{A02B236E-145A-48EE-A827-E3E723F5C599}" destId="{C01764DE-3CEC-463D-9F7C-4FCE635BD631}" srcOrd="1" destOrd="0" presId="urn:microsoft.com/office/officeart/2005/8/layout/vList4#1"/>
    <dgm:cxn modelId="{026FA4FD-F8E4-428F-8B50-7A3B56AB63AB}" type="presParOf" srcId="{A02B236E-145A-48EE-A827-E3E723F5C599}" destId="{D8DE1210-B2F9-4A29-8597-4E23A11F8D41}" srcOrd="2" destOrd="0" presId="urn:microsoft.com/office/officeart/2005/8/layout/vList4#1"/>
    <dgm:cxn modelId="{C976B528-093F-4EEB-A15A-90C3CF4101ED}" type="presParOf" srcId="{707ED691-0284-4915-AC62-D154B902DEB5}" destId="{EDF59A0E-7B29-4745-8419-E0140B2B5C05}" srcOrd="5" destOrd="0" presId="urn:microsoft.com/office/officeart/2005/8/layout/vList4#1"/>
    <dgm:cxn modelId="{AC8C42AE-E5F4-41AF-88EA-0221381C47F5}" type="presParOf" srcId="{707ED691-0284-4915-AC62-D154B902DEB5}" destId="{33EC60D8-667E-4B47-826A-ED071E6A5D67}" srcOrd="6" destOrd="0" presId="urn:microsoft.com/office/officeart/2005/8/layout/vList4#1"/>
    <dgm:cxn modelId="{F8AB9747-E4C5-4832-9CCC-8FD9186B4A80}" type="presParOf" srcId="{33EC60D8-667E-4B47-826A-ED071E6A5D67}" destId="{CEB794E5-1BBF-48CE-9BF7-43731CB013DA}" srcOrd="0" destOrd="0" presId="urn:microsoft.com/office/officeart/2005/8/layout/vList4#1"/>
    <dgm:cxn modelId="{E0E4A04C-21A3-4528-A77F-E5D342195F61}" type="presParOf" srcId="{33EC60D8-667E-4B47-826A-ED071E6A5D67}" destId="{42F61BB2-E714-472C-B8FF-66D3EEDBF42E}" srcOrd="1" destOrd="0" presId="urn:microsoft.com/office/officeart/2005/8/layout/vList4#1"/>
    <dgm:cxn modelId="{1D79261F-D6C6-4503-9A6D-E23C6DFC7640}" type="presParOf" srcId="{33EC60D8-667E-4B47-826A-ED071E6A5D67}" destId="{64EB4FD0-9CDC-4644-BADF-99D9053AB3A2}" srcOrd="2" destOrd="0" presId="urn:microsoft.com/office/officeart/2005/8/layout/vList4#1"/>
    <dgm:cxn modelId="{11928E11-6642-469E-9324-FD3223255CF7}" type="presParOf" srcId="{707ED691-0284-4915-AC62-D154B902DEB5}" destId="{6101BA33-40A4-452D-A3F7-DD2E6625DB3D}" srcOrd="7" destOrd="0" presId="urn:microsoft.com/office/officeart/2005/8/layout/vList4#1"/>
    <dgm:cxn modelId="{0F757A75-E5E3-4910-93B0-598955EAC232}" type="presParOf" srcId="{707ED691-0284-4915-AC62-D154B902DEB5}" destId="{7CCD8754-9A2A-4A04-8C11-8E70E6EB79E6}" srcOrd="8" destOrd="0" presId="urn:microsoft.com/office/officeart/2005/8/layout/vList4#1"/>
    <dgm:cxn modelId="{9B3C714C-1891-4008-A56C-655F0F89FBF0}" type="presParOf" srcId="{7CCD8754-9A2A-4A04-8C11-8E70E6EB79E6}" destId="{B3FB1665-20D9-422D-AEFC-A9841A31B960}" srcOrd="0" destOrd="0" presId="urn:microsoft.com/office/officeart/2005/8/layout/vList4#1"/>
    <dgm:cxn modelId="{36082DAF-0863-4FFF-B913-F45CD1DB1704}" type="presParOf" srcId="{7CCD8754-9A2A-4A04-8C11-8E70E6EB79E6}" destId="{F77A0A5F-7270-44CD-88E8-35E63842C8BD}" srcOrd="1" destOrd="0" presId="urn:microsoft.com/office/officeart/2005/8/layout/vList4#1"/>
    <dgm:cxn modelId="{9F97F6B8-EF40-4F55-BDFE-9DB5A0AFB589}" type="presParOf" srcId="{7CCD8754-9A2A-4A04-8C11-8E70E6EB79E6}" destId="{76754EAE-B85F-40F3-9DAF-766737E6CDEA}"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9ADC7-3CA3-40FF-8480-69A56A284435}">
      <dsp:nvSpPr>
        <dsp:cNvPr id="0" name=""/>
        <dsp:cNvSpPr/>
      </dsp:nvSpPr>
      <dsp:spPr>
        <a:xfrm>
          <a:off x="0" y="0"/>
          <a:ext cx="7848600" cy="916595"/>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b="1" kern="1200" dirty="0" smtClean="0">
              <a:latin typeface="Times New Roman" panose="02020603050405020304" pitchFamily="18" charset="0"/>
              <a:cs typeface="Times New Roman" panose="02020603050405020304" pitchFamily="18" charset="0"/>
            </a:rPr>
            <a:t>İSG Uzmanı ve İşyeri Hekimi</a:t>
          </a:r>
          <a:endParaRPr lang="tr-TR" sz="3200" b="1" kern="1200" dirty="0">
            <a:latin typeface="Times New Roman" panose="02020603050405020304" pitchFamily="18" charset="0"/>
            <a:cs typeface="Times New Roman" panose="02020603050405020304" pitchFamily="18" charset="0"/>
          </a:endParaRPr>
        </a:p>
      </dsp:txBody>
      <dsp:txXfrm>
        <a:off x="1661379" y="0"/>
        <a:ext cx="6187220" cy="916595"/>
      </dsp:txXfrm>
    </dsp:sp>
    <dsp:sp modelId="{4AFEEED2-11ED-4DBF-AB84-290BD8594A01}">
      <dsp:nvSpPr>
        <dsp:cNvPr id="0" name=""/>
        <dsp:cNvSpPr/>
      </dsp:nvSpPr>
      <dsp:spPr>
        <a:xfrm>
          <a:off x="91659" y="91659"/>
          <a:ext cx="1569720" cy="733276"/>
        </a:xfrm>
        <a:prstGeom prst="roundRect">
          <a:avLst>
            <a:gd name="adj" fmla="val 10000"/>
          </a:avLst>
        </a:prstGeom>
        <a:blipFill dpi="0" rotWithShape="1">
          <a:blip xmlns:r="http://schemas.openxmlformats.org/officeDocument/2006/relationships" r:embed="rId1">
            <a:extLst/>
          </a:blip>
          <a:srcRect/>
          <a:stretch>
            <a:fillRect t="-15000" b="-15000"/>
          </a:stretch>
        </a:blipFill>
        <a:ln>
          <a:noFill/>
        </a:ln>
        <a:effectLst>
          <a:outerShdw blurRad="57150" dist="38100" dir="5400000" algn="ctr" rotWithShape="0">
            <a:schemeClr val="accent2">
              <a:tint val="50000"/>
              <a:hueOff val="0"/>
              <a:satOff val="0"/>
              <a:lumOff val="0"/>
              <a:alphaOff val="0"/>
              <a:shade val="9000"/>
              <a:alpha val="48000"/>
              <a:satMod val="105000"/>
            </a:scheme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E859B2B-8412-4457-93D2-5744B3524D7E}">
      <dsp:nvSpPr>
        <dsp:cNvPr id="0" name=""/>
        <dsp:cNvSpPr/>
      </dsp:nvSpPr>
      <dsp:spPr>
        <a:xfrm>
          <a:off x="0" y="1008254"/>
          <a:ext cx="7848600" cy="916595"/>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b="1" kern="1200" dirty="0" smtClean="0">
              <a:latin typeface="Times New Roman" panose="02020603050405020304" pitchFamily="18" charset="0"/>
              <a:cs typeface="Times New Roman" panose="02020603050405020304" pitchFamily="18" charset="0"/>
            </a:rPr>
            <a:t>İşveren veya İşveren Vekili</a:t>
          </a:r>
          <a:endParaRPr lang="tr-TR" sz="3200" b="1" kern="1200" dirty="0">
            <a:latin typeface="Times New Roman" panose="02020603050405020304" pitchFamily="18" charset="0"/>
            <a:cs typeface="Times New Roman" panose="02020603050405020304" pitchFamily="18" charset="0"/>
          </a:endParaRPr>
        </a:p>
      </dsp:txBody>
      <dsp:txXfrm>
        <a:off x="1661379" y="1008254"/>
        <a:ext cx="6187220" cy="916595"/>
      </dsp:txXfrm>
    </dsp:sp>
    <dsp:sp modelId="{86BEF57C-4531-4952-BCA0-D927FDA34A70}">
      <dsp:nvSpPr>
        <dsp:cNvPr id="0" name=""/>
        <dsp:cNvSpPr/>
      </dsp:nvSpPr>
      <dsp:spPr>
        <a:xfrm>
          <a:off x="91659" y="1099914"/>
          <a:ext cx="1569720" cy="733276"/>
        </a:xfrm>
        <a:prstGeom prst="roundRect">
          <a:avLst>
            <a:gd name="adj" fmla="val 10000"/>
          </a:avLst>
        </a:prstGeom>
        <a:blipFill>
          <a:blip xmlns:r="http://schemas.openxmlformats.org/officeDocument/2006/relationships" r:embed="rId2">
            <a:extLst/>
          </a:blip>
          <a:srcRect/>
          <a:stretch>
            <a:fillRect t="-57000" b="-57000"/>
          </a:stretch>
        </a:blipFill>
        <a:ln>
          <a:noFill/>
        </a:ln>
        <a:effectLst>
          <a:outerShdw blurRad="57150" dist="38100" dir="5400000" algn="ctr" rotWithShape="0">
            <a:schemeClr val="accent2">
              <a:tint val="50000"/>
              <a:hueOff val="0"/>
              <a:satOff val="0"/>
              <a:lumOff val="0"/>
              <a:alphaOff val="0"/>
              <a:shade val="9000"/>
              <a:alpha val="48000"/>
              <a:satMod val="105000"/>
            </a:scheme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B60AE1-ECC4-4C85-AE8E-CFCE00042663}">
      <dsp:nvSpPr>
        <dsp:cNvPr id="0" name=""/>
        <dsp:cNvSpPr/>
      </dsp:nvSpPr>
      <dsp:spPr>
        <a:xfrm>
          <a:off x="0" y="2016509"/>
          <a:ext cx="7848600" cy="916595"/>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b="1" kern="1200" dirty="0" smtClean="0">
              <a:latin typeface="Times New Roman" panose="02020603050405020304" pitchFamily="18" charset="0"/>
              <a:cs typeface="Times New Roman" panose="02020603050405020304" pitchFamily="18" charset="0"/>
            </a:rPr>
            <a:t>Çalışan Temsilcileri</a:t>
          </a:r>
          <a:endParaRPr lang="tr-TR" sz="3200" b="1" kern="1200" dirty="0">
            <a:latin typeface="Times New Roman" panose="02020603050405020304" pitchFamily="18" charset="0"/>
            <a:cs typeface="Times New Roman" panose="02020603050405020304" pitchFamily="18" charset="0"/>
          </a:endParaRPr>
        </a:p>
      </dsp:txBody>
      <dsp:txXfrm>
        <a:off x="1661379" y="2016509"/>
        <a:ext cx="6187220" cy="916595"/>
      </dsp:txXfrm>
    </dsp:sp>
    <dsp:sp modelId="{C01764DE-3CEC-463D-9F7C-4FCE635BD631}">
      <dsp:nvSpPr>
        <dsp:cNvPr id="0" name=""/>
        <dsp:cNvSpPr/>
      </dsp:nvSpPr>
      <dsp:spPr>
        <a:xfrm>
          <a:off x="91659" y="2108168"/>
          <a:ext cx="1569720" cy="733276"/>
        </a:xfrm>
        <a:prstGeom prst="roundRect">
          <a:avLst>
            <a:gd name="adj" fmla="val 10000"/>
          </a:avLst>
        </a:prstGeom>
        <a:blipFill>
          <a:blip xmlns:r="http://schemas.openxmlformats.org/officeDocument/2006/relationships" r:embed="rId3">
            <a:extLst/>
          </a:blip>
          <a:srcRect/>
          <a:stretch>
            <a:fillRect t="-57000" b="-57000"/>
          </a:stretch>
        </a:blipFill>
        <a:ln>
          <a:noFill/>
        </a:ln>
        <a:effectLst>
          <a:outerShdw blurRad="57150" dist="38100" dir="5400000" algn="ctr" rotWithShape="0">
            <a:schemeClr val="accent2">
              <a:tint val="50000"/>
              <a:hueOff val="0"/>
              <a:satOff val="0"/>
              <a:lumOff val="0"/>
              <a:alphaOff val="0"/>
              <a:shade val="9000"/>
              <a:alpha val="48000"/>
              <a:satMod val="105000"/>
            </a:scheme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EB794E5-1BBF-48CE-9BF7-43731CB013DA}">
      <dsp:nvSpPr>
        <dsp:cNvPr id="0" name=""/>
        <dsp:cNvSpPr/>
      </dsp:nvSpPr>
      <dsp:spPr>
        <a:xfrm>
          <a:off x="0" y="3024764"/>
          <a:ext cx="7848600" cy="916595"/>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b="1" kern="1200" dirty="0" smtClean="0">
              <a:latin typeface="Times New Roman" panose="02020603050405020304" pitchFamily="18" charset="0"/>
              <a:cs typeface="Times New Roman" panose="02020603050405020304" pitchFamily="18" charset="0"/>
            </a:rPr>
            <a:t>Destek Elemanları</a:t>
          </a:r>
          <a:endParaRPr lang="tr-TR" sz="3200" b="1" kern="1200" dirty="0">
            <a:latin typeface="Times New Roman" panose="02020603050405020304" pitchFamily="18" charset="0"/>
            <a:cs typeface="Times New Roman" panose="02020603050405020304" pitchFamily="18" charset="0"/>
          </a:endParaRPr>
        </a:p>
      </dsp:txBody>
      <dsp:txXfrm>
        <a:off x="1661379" y="3024764"/>
        <a:ext cx="6187220" cy="916595"/>
      </dsp:txXfrm>
    </dsp:sp>
    <dsp:sp modelId="{42F61BB2-E714-472C-B8FF-66D3EEDBF42E}">
      <dsp:nvSpPr>
        <dsp:cNvPr id="0" name=""/>
        <dsp:cNvSpPr/>
      </dsp:nvSpPr>
      <dsp:spPr>
        <a:xfrm>
          <a:off x="91659" y="3116423"/>
          <a:ext cx="1569720" cy="733276"/>
        </a:xfrm>
        <a:prstGeom prst="roundRect">
          <a:avLst>
            <a:gd name="adj" fmla="val 10000"/>
          </a:avLst>
        </a:prstGeom>
        <a:blipFill>
          <a:blip xmlns:r="http://schemas.openxmlformats.org/officeDocument/2006/relationships" r:embed="rId4">
            <a:extLst/>
          </a:blip>
          <a:srcRect/>
          <a:stretch>
            <a:fillRect t="-57000" b="-57000"/>
          </a:stretch>
        </a:blipFill>
        <a:ln>
          <a:noFill/>
        </a:ln>
        <a:effectLst>
          <a:outerShdw blurRad="57150" dist="38100" dir="5400000" algn="ctr" rotWithShape="0">
            <a:schemeClr val="accent2">
              <a:tint val="50000"/>
              <a:hueOff val="0"/>
              <a:satOff val="0"/>
              <a:lumOff val="0"/>
              <a:alphaOff val="0"/>
              <a:shade val="9000"/>
              <a:alpha val="48000"/>
              <a:satMod val="105000"/>
            </a:scheme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3FB1665-20D9-422D-AEFC-A9841A31B960}">
      <dsp:nvSpPr>
        <dsp:cNvPr id="0" name=""/>
        <dsp:cNvSpPr/>
      </dsp:nvSpPr>
      <dsp:spPr>
        <a:xfrm>
          <a:off x="0" y="4033018"/>
          <a:ext cx="7848600" cy="916595"/>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b="1" kern="1200" dirty="0" smtClean="0">
              <a:latin typeface="Times New Roman" panose="02020603050405020304" pitchFamily="18" charset="0"/>
              <a:cs typeface="Times New Roman" panose="02020603050405020304" pitchFamily="18" charset="0"/>
            </a:rPr>
            <a:t>Riskler Konusunda Bilgi Sahibi Çalışanlar </a:t>
          </a:r>
          <a:endParaRPr lang="tr-TR" sz="3200" b="1" kern="1200" dirty="0">
            <a:latin typeface="Times New Roman" panose="02020603050405020304" pitchFamily="18" charset="0"/>
            <a:cs typeface="Times New Roman" panose="02020603050405020304" pitchFamily="18" charset="0"/>
          </a:endParaRPr>
        </a:p>
      </dsp:txBody>
      <dsp:txXfrm>
        <a:off x="1661379" y="4033018"/>
        <a:ext cx="6187220" cy="916595"/>
      </dsp:txXfrm>
    </dsp:sp>
    <dsp:sp modelId="{F77A0A5F-7270-44CD-88E8-35E63842C8BD}">
      <dsp:nvSpPr>
        <dsp:cNvPr id="0" name=""/>
        <dsp:cNvSpPr/>
      </dsp:nvSpPr>
      <dsp:spPr>
        <a:xfrm>
          <a:off x="91659" y="4124678"/>
          <a:ext cx="1569720" cy="733276"/>
        </a:xfrm>
        <a:prstGeom prst="roundRect">
          <a:avLst>
            <a:gd name="adj" fmla="val 10000"/>
          </a:avLst>
        </a:prstGeom>
        <a:blipFill>
          <a:blip xmlns:r="http://schemas.openxmlformats.org/officeDocument/2006/relationships" r:embed="rId5">
            <a:extLst/>
          </a:blip>
          <a:srcRect/>
          <a:stretch>
            <a:fillRect t="-57000" b="-57000"/>
          </a:stretch>
        </a:blipFill>
        <a:ln>
          <a:noFill/>
        </a:ln>
        <a:effectLst>
          <a:outerShdw blurRad="57150" dist="38100" dir="5400000" algn="ctr" rotWithShape="0">
            <a:schemeClr val="accent2">
              <a:tint val="50000"/>
              <a:hueOff val="0"/>
              <a:satOff val="0"/>
              <a:lumOff val="0"/>
              <a:alphaOff val="0"/>
              <a:shade val="9000"/>
              <a:alpha val="48000"/>
              <a:satMod val="105000"/>
            </a:scheme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EEF6F3-BEDF-4F8B-A6C7-6A9674B6E112}" type="datetimeFigureOut">
              <a:rPr lang="tr-TR" smtClean="0"/>
              <a:t>09.10.2018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773D6-AF18-4195-A284-CA5389691B9B}" type="slidenum">
              <a:rPr lang="tr-TR" smtClean="0"/>
              <a:t>‹#›</a:t>
            </a:fld>
            <a:endParaRPr lang="tr-TR"/>
          </a:p>
        </p:txBody>
      </p:sp>
    </p:spTree>
    <p:extLst>
      <p:ext uri="{BB962C8B-B14F-4D97-AF65-F5344CB8AC3E}">
        <p14:creationId xmlns:p14="http://schemas.microsoft.com/office/powerpoint/2010/main" val="322385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1878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C2EA0C0-99DF-4F61-A68D-5F6842D337B6}" type="slidenum">
              <a:rPr lang="tr-TR" altLang="tr-TR" smtClean="0">
                <a:solidFill>
                  <a:srgbClr val="000000"/>
                </a:solidFill>
              </a:rPr>
              <a:pPr eaLnBrk="1" hangingPunct="1"/>
              <a:t>17</a:t>
            </a:fld>
            <a:endParaRPr lang="tr-TR" altLang="tr-TR"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CFBB2D1F-2D80-4E03-9AB3-75854219918B}" type="datetimeFigureOut">
              <a:rPr lang="tr-TR" smtClean="0"/>
              <a:pPr/>
              <a:t>09.10.2018</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7CCAAC34-2F3E-4F22-988F-AC1E09E7E47C}"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FBB2D1F-2D80-4E03-9AB3-75854219918B}" type="datetimeFigureOut">
              <a:rPr lang="tr-TR" smtClean="0"/>
              <a:pPr/>
              <a:t>09.10.2018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CAAC34-2F3E-4F22-988F-AC1E09E7E47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FBB2D1F-2D80-4E03-9AB3-75854219918B}" type="datetimeFigureOut">
              <a:rPr lang="tr-TR" smtClean="0"/>
              <a:pPr/>
              <a:t>09.10.2018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CAAC34-2F3E-4F22-988F-AC1E09E7E47C}"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457200" y="6356350"/>
            <a:ext cx="2133600" cy="365125"/>
          </a:xfrm>
        </p:spPr>
        <p:txBody>
          <a:bodyPr/>
          <a:lstStyle>
            <a:lvl1pPr>
              <a:defRPr/>
            </a:lvl1pPr>
          </a:lstStyle>
          <a:p>
            <a:pPr>
              <a:defRPr/>
            </a:pPr>
            <a:fld id="{62141A7D-DB9C-4465-8588-66EC8D724C4B}" type="datetimeFigureOut">
              <a:rPr lang="fr-FR"/>
              <a:pPr>
                <a:defRPr/>
              </a:pPr>
              <a:t>09/10/2018</a:t>
            </a:fld>
            <a:endParaRPr lang="fr-CA"/>
          </a:p>
        </p:txBody>
      </p:sp>
      <p:sp>
        <p:nvSpPr>
          <p:cNvPr id="6" name="Altbilgi Yer Tutucusu 5"/>
          <p:cNvSpPr>
            <a:spLocks noGrp="1"/>
          </p:cNvSpPr>
          <p:nvPr>
            <p:ph type="ftr" sz="quarter" idx="11"/>
          </p:nvPr>
        </p:nvSpPr>
        <p:spPr>
          <a:xfrm>
            <a:off x="3124200" y="6356350"/>
            <a:ext cx="2895600" cy="365125"/>
          </a:xfrm>
        </p:spPr>
        <p:txBody>
          <a:bodyPr/>
          <a:lstStyle>
            <a:lvl1pPr>
              <a:defRPr/>
            </a:lvl1pPr>
          </a:lstStyle>
          <a:p>
            <a:pPr>
              <a:defRPr/>
            </a:pPr>
            <a:endParaRPr lang="fr-CA"/>
          </a:p>
        </p:txBody>
      </p:sp>
      <p:sp>
        <p:nvSpPr>
          <p:cNvPr id="7" name="Slayt Numarası Yer Tutucusu 6"/>
          <p:cNvSpPr>
            <a:spLocks noGrp="1"/>
          </p:cNvSpPr>
          <p:nvPr>
            <p:ph type="sldNum" sz="quarter" idx="12"/>
          </p:nvPr>
        </p:nvSpPr>
        <p:spPr>
          <a:xfrm>
            <a:off x="6553200" y="6356350"/>
            <a:ext cx="2133600" cy="365125"/>
          </a:xfrm>
        </p:spPr>
        <p:txBody>
          <a:bodyPr/>
          <a:lstStyle>
            <a:lvl1pPr>
              <a:defRPr/>
            </a:lvl1pPr>
          </a:lstStyle>
          <a:p>
            <a:fld id="{D27FB40C-801D-47FD-A266-78FB76CF03CA}" type="slidenum">
              <a:rPr lang="fr-CA"/>
              <a:pPr/>
              <a:t>‹#›</a:t>
            </a:fld>
            <a:endParaRPr lang="fr-CA"/>
          </a:p>
        </p:txBody>
      </p:sp>
    </p:spTree>
    <p:extLst>
      <p:ext uri="{BB962C8B-B14F-4D97-AF65-F5344CB8AC3E}">
        <p14:creationId xmlns:p14="http://schemas.microsoft.com/office/powerpoint/2010/main" val="395006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FBB2D1F-2D80-4E03-9AB3-75854219918B}" type="datetimeFigureOut">
              <a:rPr lang="tr-TR" smtClean="0"/>
              <a:pPr/>
              <a:t>09.10.2018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CAAC34-2F3E-4F22-988F-AC1E09E7E47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CFBB2D1F-2D80-4E03-9AB3-75854219918B}" type="datetimeFigureOut">
              <a:rPr lang="tr-TR" smtClean="0"/>
              <a:pPr/>
              <a:t>09.10.2018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CAAC34-2F3E-4F22-988F-AC1E09E7E47C}"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CFBB2D1F-2D80-4E03-9AB3-75854219918B}" type="datetimeFigureOut">
              <a:rPr lang="tr-TR" smtClean="0"/>
              <a:pPr/>
              <a:t>09.10.2018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CCAAC34-2F3E-4F22-988F-AC1E09E7E47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CFBB2D1F-2D80-4E03-9AB3-75854219918B}" type="datetimeFigureOut">
              <a:rPr lang="tr-TR" smtClean="0"/>
              <a:pPr/>
              <a:t>09.10.2018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CCAAC34-2F3E-4F22-988F-AC1E09E7E47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CFBB2D1F-2D80-4E03-9AB3-75854219918B}" type="datetimeFigureOut">
              <a:rPr lang="tr-TR" smtClean="0"/>
              <a:pPr/>
              <a:t>09.10.2018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CCAAC34-2F3E-4F22-988F-AC1E09E7E47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B2D1F-2D80-4E03-9AB3-75854219918B}" type="datetimeFigureOut">
              <a:rPr lang="tr-TR" smtClean="0"/>
              <a:pPr/>
              <a:t>09.10.2018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CCAAC34-2F3E-4F22-988F-AC1E09E7E47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CFBB2D1F-2D80-4E03-9AB3-75854219918B}" type="datetimeFigureOut">
              <a:rPr lang="tr-TR" smtClean="0"/>
              <a:pPr/>
              <a:t>09.10.2018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CCAAC34-2F3E-4F22-988F-AC1E09E7E47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CFBB2D1F-2D80-4E03-9AB3-75854219918B}" type="datetimeFigureOut">
              <a:rPr lang="tr-TR" smtClean="0"/>
              <a:pPr/>
              <a:t>09.10.2018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7CCAAC34-2F3E-4F22-988F-AC1E09E7E47C}"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BB2D1F-2D80-4E03-9AB3-75854219918B}" type="datetimeFigureOut">
              <a:rPr lang="tr-TR" smtClean="0"/>
              <a:pPr/>
              <a:t>09.10.2018</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CCAAC34-2F3E-4F22-988F-AC1E09E7E47C}"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2564904"/>
            <a:ext cx="7128791" cy="2448272"/>
          </a:xfrm>
        </p:spPr>
        <p:txBody>
          <a:bodyPr>
            <a:normAutofit fontScale="90000"/>
          </a:bodyPr>
          <a:lstStyle/>
          <a:p>
            <a:r>
              <a:rPr lang="tr-TR" sz="5400" dirty="0" smtClean="0"/>
              <a:t>6331 Sayılı İş Sağlığı ve Güvenliği Kanunu</a:t>
            </a:r>
            <a:r>
              <a:rPr lang="tr-TR" dirty="0" smtClean="0"/>
              <a:t/>
            </a:r>
            <a:br>
              <a:rPr lang="tr-TR" dirty="0" smtClean="0"/>
            </a:br>
            <a:r>
              <a:rPr lang="tr-TR" dirty="0" smtClean="0"/>
              <a:t>Bilgilendirme  Toplantısı</a:t>
            </a:r>
            <a:br>
              <a:rPr lang="tr-TR" dirty="0" smtClean="0"/>
            </a:br>
            <a:r>
              <a:rPr lang="tr-TR" dirty="0"/>
              <a:t/>
            </a:r>
            <a:br>
              <a:rPr lang="tr-TR" dirty="0"/>
            </a:br>
            <a:r>
              <a:rPr lang="tr-TR" dirty="0" smtClean="0"/>
              <a:t/>
            </a:r>
            <a:br>
              <a:rPr lang="tr-TR" dirty="0" smtClean="0"/>
            </a:br>
            <a:r>
              <a:rPr lang="tr-TR" dirty="0"/>
              <a:t/>
            </a:r>
            <a:br>
              <a:rPr lang="tr-TR" dirty="0"/>
            </a:br>
            <a:r>
              <a:rPr lang="tr-TR" dirty="0" smtClean="0"/>
              <a:t>Kadınhanı İlçe Milli Eğitim</a:t>
            </a:r>
            <a:br>
              <a:rPr lang="tr-TR" dirty="0" smtClean="0"/>
            </a:br>
            <a:r>
              <a:rPr lang="tr-TR" dirty="0" smtClean="0"/>
              <a:t>Müdürlüğü</a:t>
            </a:r>
            <a:r>
              <a:rPr lang="tr-TR" dirty="0"/>
              <a:t/>
            </a:r>
            <a:br>
              <a:rPr lang="tr-TR" dirty="0"/>
            </a:br>
            <a:endParaRPr lang="tr-TR" dirty="0"/>
          </a:p>
        </p:txBody>
      </p:sp>
    </p:spTree>
    <p:extLst>
      <p:ext uri="{BB962C8B-B14F-4D97-AF65-F5344CB8AC3E}">
        <p14:creationId xmlns:p14="http://schemas.microsoft.com/office/powerpoint/2010/main" val="2775666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Başlık"/>
          <p:cNvSpPr>
            <a:spLocks noGrp="1"/>
          </p:cNvSpPr>
          <p:nvPr>
            <p:ph type="title"/>
          </p:nvPr>
        </p:nvSpPr>
        <p:spPr>
          <a:xfrm>
            <a:off x="190500" y="115888"/>
            <a:ext cx="8928100" cy="455612"/>
          </a:xfrm>
        </p:spPr>
        <p:txBody>
          <a:bodyPr>
            <a:normAutofit fontScale="90000"/>
          </a:bodyPr>
          <a:lstStyle/>
          <a:p>
            <a:pPr eaLnBrk="1" hangingPunct="1"/>
            <a:r>
              <a:rPr lang="tr-TR" altLang="tr-TR" sz="2800" b="1" smtClean="0">
                <a:latin typeface="Times New Roman" pitchFamily="18" charset="0"/>
                <a:cs typeface="Times New Roman" pitchFamily="18" charset="0"/>
              </a:rPr>
              <a:t>ACİL DURUM EKİPLERİNİZİ GÜNCEL TUTUNUZ</a:t>
            </a:r>
          </a:p>
        </p:txBody>
      </p:sp>
      <p:pic>
        <p:nvPicPr>
          <p:cNvPr id="56323"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9144000"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17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260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Başlık 1"/>
          <p:cNvSpPr>
            <a:spLocks noGrp="1"/>
          </p:cNvSpPr>
          <p:nvPr>
            <p:ph type="title"/>
          </p:nvPr>
        </p:nvSpPr>
        <p:spPr>
          <a:xfrm>
            <a:off x="107950" y="115888"/>
            <a:ext cx="8848725" cy="649287"/>
          </a:xfrm>
        </p:spPr>
        <p:txBody>
          <a:bodyPr/>
          <a:lstStyle/>
          <a:p>
            <a:pPr eaLnBrk="1" hangingPunct="1"/>
            <a:r>
              <a:rPr lang="tr-TR" altLang="tr-TR" sz="2500" b="1" smtClean="0">
                <a:latin typeface="Times New Roman" pitchFamily="18" charset="0"/>
                <a:cs typeface="Times New Roman" pitchFamily="18" charset="0"/>
              </a:rPr>
              <a:t>TATBİKAT RAPORLARINIZI İŞLEMEYİ UNUTMAYINIZ</a:t>
            </a:r>
            <a:r>
              <a:rPr lang="tr-TR" altLang="tr-TR" sz="2500" smtClean="0">
                <a:latin typeface="Times New Roman" pitchFamily="18" charset="0"/>
                <a:cs typeface="Times New Roman" pitchFamily="18" charset="0"/>
              </a:rPr>
              <a:t>.</a:t>
            </a:r>
          </a:p>
        </p:txBody>
      </p:sp>
      <p:pic>
        <p:nvPicPr>
          <p:cNvPr id="58371"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5175"/>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922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Başlık 1"/>
          <p:cNvSpPr>
            <a:spLocks noGrp="1"/>
          </p:cNvSpPr>
          <p:nvPr>
            <p:ph type="title"/>
          </p:nvPr>
        </p:nvSpPr>
        <p:spPr>
          <a:xfrm>
            <a:off x="755576" y="548680"/>
            <a:ext cx="8209037" cy="1080120"/>
          </a:xfrm>
        </p:spPr>
        <p:txBody>
          <a:bodyPr>
            <a:normAutofit fontScale="90000"/>
          </a:bodyPr>
          <a:lstStyle/>
          <a:p>
            <a:pPr eaLnBrk="1" hangingPunct="1"/>
            <a:r>
              <a:rPr lang="tr-TR" altLang="tr-TR" sz="2800" b="1" dirty="0" smtClean="0">
                <a:latin typeface="Times New Roman" pitchFamily="18" charset="0"/>
                <a:cs typeface="Times New Roman" pitchFamily="18" charset="0"/>
              </a:rPr>
              <a:t>TAHLİYE PLANLARINIZIN KROKİLERİNİN SİSTEME YÜKLENMİŞ OLDUĞUNDAN EMİN OLUNUZ.</a:t>
            </a:r>
          </a:p>
        </p:txBody>
      </p:sp>
      <p:pic>
        <p:nvPicPr>
          <p:cNvPr id="59395"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4000" cy="52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398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Çalışan sayısına göre Destek Elemanları </a:t>
            </a:r>
            <a:endParaRPr lang="tr-TR" dirty="0"/>
          </a:p>
        </p:txBody>
      </p:sp>
      <p:sp>
        <p:nvSpPr>
          <p:cNvPr id="3" name="2 İçerik Yer Tutucusu"/>
          <p:cNvSpPr>
            <a:spLocks noGrp="1"/>
          </p:cNvSpPr>
          <p:nvPr>
            <p:ph idx="1"/>
          </p:nvPr>
        </p:nvSpPr>
        <p:spPr/>
        <p:txBody>
          <a:bodyPr>
            <a:normAutofit/>
          </a:bodyPr>
          <a:lstStyle/>
          <a:p>
            <a:r>
              <a:rPr lang="tr-TR" dirty="0" smtClean="0"/>
              <a:t>1- Arama. Kurtarma ve Tahliye Elemanı </a:t>
            </a:r>
          </a:p>
          <a:p>
            <a:pPr>
              <a:buNone/>
            </a:pPr>
            <a:r>
              <a:rPr lang="tr-TR" dirty="0" smtClean="0"/>
              <a:t>(Az tehlikeli 50, tehlikeli 40, çok tehlikeli 30 çalışana bir kişi) </a:t>
            </a:r>
          </a:p>
          <a:p>
            <a:r>
              <a:rPr lang="tr-TR" dirty="0" smtClean="0"/>
              <a:t>2- Yangın Elemanı (Az tehlikeli 50, tehlikeli 40, çok tehlikeli 30 çalışana bir kişi) </a:t>
            </a:r>
          </a:p>
          <a:p>
            <a:r>
              <a:rPr lang="tr-TR" dirty="0" smtClean="0"/>
              <a:t>3- İlkyardımcı </a:t>
            </a:r>
          </a:p>
          <a:p>
            <a:pPr>
              <a:buNone/>
            </a:pPr>
            <a:r>
              <a:rPr lang="tr-TR" dirty="0" smtClean="0"/>
              <a:t>(Az tehlikeli 20, tehlikeli 15, çok tehlikeli 10 çalışana bir kişi) </a:t>
            </a:r>
            <a:endParaRPr lang="tr-TR" dirty="0"/>
          </a:p>
        </p:txBody>
      </p:sp>
    </p:spTree>
    <p:extLst>
      <p:ext uri="{BB962C8B-B14F-4D97-AF65-F5344CB8AC3E}">
        <p14:creationId xmlns:p14="http://schemas.microsoft.com/office/powerpoint/2010/main" val="948771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10’dan az çalışanı olan ve az tehlikeli sınıfta yer alan işyerlerinde birinci fıkrada belirtilen yükümlülüğü yerine getirmek üzere bir kişi görevlendirilmesi yeterlidir.</a:t>
            </a:r>
            <a:endParaRPr lang="tr-TR" dirty="0"/>
          </a:p>
        </p:txBody>
      </p:sp>
    </p:spTree>
    <p:extLst>
      <p:ext uri="{BB962C8B-B14F-4D97-AF65-F5344CB8AC3E}">
        <p14:creationId xmlns:p14="http://schemas.microsoft.com/office/powerpoint/2010/main" val="4116326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1052736"/>
            <a:ext cx="6543829" cy="4670333"/>
          </a:xfrm>
        </p:spPr>
        <p:txBody>
          <a:bodyPr/>
          <a:lstStyle/>
          <a:p>
            <a:r>
              <a:rPr lang="tr-TR" sz="4400" dirty="0" smtClean="0"/>
              <a:t>Risk Değerlendirmesi???</a:t>
            </a:r>
          </a:p>
          <a:p>
            <a:endParaRPr lang="tr-TR" dirty="0"/>
          </a:p>
        </p:txBody>
      </p:sp>
      <p:pic>
        <p:nvPicPr>
          <p:cNvPr id="1026" name="Picture 2" descr="C:\Users\Win8.1\Desktop\risk-değerlendirme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636912"/>
            <a:ext cx="3079230" cy="3079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790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179512" y="476672"/>
            <a:ext cx="8786874" cy="762000"/>
          </a:xfrm>
          <a:noFill/>
          <a:ln>
            <a:miter lim="800000"/>
            <a:headEnd/>
            <a:tailEnd/>
          </a:ln>
          <a:effectLst>
            <a:glow>
              <a:schemeClr val="bg1"/>
            </a:glow>
          </a:effectLst>
          <a:extLst/>
        </p:spPr>
        <p:txBody>
          <a:bodyPr rtlCol="0">
            <a:normAutofit/>
          </a:bodyPr>
          <a:lstStyle/>
          <a:p>
            <a:pPr eaLnBrk="1" fontAlgn="auto" hangingPunct="1">
              <a:spcAft>
                <a:spcPts val="0"/>
              </a:spcAft>
              <a:defRPr/>
            </a:pPr>
            <a:r>
              <a:rPr lang="tr-TR" sz="4000" b="1" dirty="0" smtClean="0">
                <a:solidFill>
                  <a:srgbClr val="00387F"/>
                </a:solidFill>
                <a:effectLst>
                  <a:glow rad="101600">
                    <a:schemeClr val="bg1">
                      <a:lumMod val="9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Değerlendirmesi Ekibi</a:t>
            </a:r>
            <a:endParaRPr lang="tr-TR" sz="3600" b="1" dirty="0">
              <a:solidFill>
                <a:srgbClr val="00387F"/>
              </a:solidFill>
              <a:effectLst>
                <a:glow rad="101600">
                  <a:schemeClr val="bg1">
                    <a:lumMod val="9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0" name="Diyagram 9"/>
          <p:cNvGraphicFramePr/>
          <p:nvPr>
            <p:extLst>
              <p:ext uri="{D42A27DB-BD31-4B8C-83A1-F6EECF244321}">
                <p14:modId xmlns:p14="http://schemas.microsoft.com/office/powerpoint/2010/main" val="1509319776"/>
              </p:ext>
            </p:extLst>
          </p:nvPr>
        </p:nvGraphicFramePr>
        <p:xfrm>
          <a:off x="611560" y="1196752"/>
          <a:ext cx="7848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4681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718667" y="895653"/>
            <a:ext cx="7920880" cy="1754326"/>
          </a:xfrm>
          <a:prstGeom prst="rect">
            <a:avLst/>
          </a:prstGeom>
          <a:noFill/>
        </p:spPr>
        <p:txBody>
          <a:bodyPr wrap="square" lIns="91440" tIns="45720" rIns="91440" bIns="45720">
            <a:spAutoFit/>
          </a:bodyPr>
          <a:lstStyle/>
          <a:p>
            <a:pPr algn="ctr"/>
            <a:r>
              <a:rPr lang="tr-T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haroni" panose="02010803020104030203" pitchFamily="2" charset="-79"/>
                <a:cs typeface="Aharoni" panose="02010803020104030203" pitchFamily="2" charset="-79"/>
              </a:rPr>
              <a:t>MALİ İHTİYAÇLARIN YÖNETİMİ</a:t>
            </a:r>
            <a:endParaRPr lang="tr-T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haroni" panose="02010803020104030203" pitchFamily="2" charset="-79"/>
              <a:cs typeface="Aharoni" panose="02010803020104030203" pitchFamily="2" charset="-79"/>
            </a:endParaRPr>
          </a:p>
        </p:txBody>
      </p:sp>
      <p:sp>
        <p:nvSpPr>
          <p:cNvPr id="6" name="Dikdörtgen 5"/>
          <p:cNvSpPr/>
          <p:nvPr/>
        </p:nvSpPr>
        <p:spPr>
          <a:xfrm>
            <a:off x="718666" y="2780928"/>
            <a:ext cx="8030121"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2018/7 NOLU GENELGE </a:t>
            </a:r>
          </a:p>
          <a:p>
            <a:pPr algn="ctr"/>
            <a:endPar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32862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solidFill>
                  <a:srgbClr val="FF0000"/>
                </a:solidFill>
              </a:rPr>
              <a:t>İLGİ ;KANUN VE GENELGELER</a:t>
            </a:r>
            <a:endParaRPr lang="tr-TR" dirty="0">
              <a:solidFill>
                <a:srgbClr val="FF0000"/>
              </a:solidFill>
            </a:endParaRPr>
          </a:p>
        </p:txBody>
      </p:sp>
      <p:sp>
        <p:nvSpPr>
          <p:cNvPr id="3" name="İçerik Yer Tutucusu 2"/>
          <p:cNvSpPr>
            <a:spLocks noGrp="1"/>
          </p:cNvSpPr>
          <p:nvPr>
            <p:ph idx="1"/>
          </p:nvPr>
        </p:nvSpPr>
        <p:spPr/>
        <p:txBody>
          <a:bodyPr>
            <a:normAutofit/>
          </a:bodyPr>
          <a:lstStyle/>
          <a:p>
            <a:r>
              <a:rPr lang="tr-TR" dirty="0" smtClean="0"/>
              <a:t>6331 Sayılı İş  Sağlığı ve Güvenliği Kanunu</a:t>
            </a:r>
          </a:p>
          <a:p>
            <a:r>
              <a:rPr lang="tr-TR" dirty="0" smtClean="0"/>
              <a:t>5018 Sayılı Kamu Mali Yönetimi ve Kontrol Kanunu</a:t>
            </a:r>
          </a:p>
          <a:p>
            <a:r>
              <a:rPr lang="tr-TR" dirty="0" smtClean="0"/>
              <a:t>Milli Eğitim Bakanlığı Destek Hizmetleri Genel Müdürlüğünün 2014/16 Sayılı Genelgesi</a:t>
            </a:r>
          </a:p>
          <a:p>
            <a:r>
              <a:rPr lang="tr-TR" dirty="0"/>
              <a:t>Milli Eğitim Bakanlığı </a:t>
            </a:r>
            <a:r>
              <a:rPr lang="tr-TR" dirty="0" smtClean="0"/>
              <a:t>İnşaat Emlak Dairesi Başkanlığının 2016/7 </a:t>
            </a:r>
            <a:r>
              <a:rPr lang="tr-TR" dirty="0"/>
              <a:t>Sayılı </a:t>
            </a:r>
            <a:r>
              <a:rPr lang="tr-TR" dirty="0" smtClean="0"/>
              <a:t>Genelgesi</a:t>
            </a:r>
          </a:p>
          <a:p>
            <a:r>
              <a:rPr lang="tr-TR" dirty="0"/>
              <a:t>Milli Eğitim Bakanlığı Destek Hizmetleri Genel Müdürlüğünün </a:t>
            </a:r>
            <a:r>
              <a:rPr lang="tr-TR" dirty="0" smtClean="0"/>
              <a:t>2018/7 </a:t>
            </a:r>
            <a:r>
              <a:rPr lang="tr-TR" dirty="0"/>
              <a:t>Sayılı Genelgesi</a:t>
            </a:r>
          </a:p>
          <a:p>
            <a:endParaRPr lang="tr-TR" dirty="0"/>
          </a:p>
          <a:p>
            <a:endParaRPr lang="tr-TR" dirty="0"/>
          </a:p>
          <a:p>
            <a:endParaRPr lang="tr-TR" dirty="0"/>
          </a:p>
        </p:txBody>
      </p:sp>
    </p:spTree>
    <p:extLst>
      <p:ext uri="{BB962C8B-B14F-4D97-AF65-F5344CB8AC3E}">
        <p14:creationId xmlns:p14="http://schemas.microsoft.com/office/powerpoint/2010/main" val="3091057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p:nvPr>
        </p:nvSpPr>
        <p:spPr>
          <a:xfrm>
            <a:off x="0" y="115888"/>
            <a:ext cx="9144000" cy="576262"/>
          </a:xfrm>
        </p:spPr>
        <p:txBody>
          <a:bodyPr/>
          <a:lstStyle/>
          <a:p>
            <a:pPr eaLnBrk="1" hangingPunct="1">
              <a:defRPr/>
            </a:pPr>
            <a:r>
              <a:rPr lang="tr-TR" altLang="tr-TR" sz="2350" b="1" dirty="0" smtClean="0">
                <a:latin typeface="Times New Roman" pitchFamily="18" charset="0"/>
                <a:cs typeface="Times New Roman" pitchFamily="18" charset="0"/>
              </a:rPr>
              <a:t>KURUM BİLGİLERİNİZİN DOĞRULUĞUNU KONTROL EDİNİZ</a:t>
            </a:r>
          </a:p>
        </p:txBody>
      </p:sp>
      <p:pic>
        <p:nvPicPr>
          <p:cNvPr id="54275"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79450"/>
            <a:ext cx="91440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904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endParaRPr lang="tr-TR" dirty="0"/>
          </a:p>
          <a:p>
            <a:pPr marL="0" indent="0">
              <a:buNone/>
            </a:pPr>
            <a:r>
              <a:rPr lang="tr-TR" sz="2000" b="1" dirty="0"/>
              <a:t>A- </a:t>
            </a:r>
            <a:r>
              <a:rPr lang="tr-TR" sz="2000" b="1" dirty="0" smtClean="0"/>
              <a:t>İŞVEREN / İŞVEREN </a:t>
            </a:r>
            <a:r>
              <a:rPr lang="tr-TR" sz="2000" b="1" dirty="0"/>
              <a:t>VEKİLİ </a:t>
            </a:r>
            <a:r>
              <a:rPr lang="tr-TR" sz="2000" b="1" dirty="0" smtClean="0"/>
              <a:t>    </a:t>
            </a:r>
            <a:r>
              <a:rPr lang="tr-TR" sz="2000" b="1" dirty="0" smtClean="0">
                <a:solidFill>
                  <a:srgbClr val="FF0000"/>
                </a:solidFill>
              </a:rPr>
              <a:t>Okul </a:t>
            </a:r>
            <a:r>
              <a:rPr lang="tr-TR" sz="2000" b="1" dirty="0">
                <a:solidFill>
                  <a:srgbClr val="FF0000"/>
                </a:solidFill>
              </a:rPr>
              <a:t>müdürü veya İSG işlemlerini yürüten </a:t>
            </a:r>
            <a:r>
              <a:rPr lang="tr-TR" sz="2000" b="1" dirty="0" smtClean="0">
                <a:solidFill>
                  <a:srgbClr val="FF0000"/>
                </a:solidFill>
              </a:rPr>
              <a:t>                        </a:t>
            </a:r>
          </a:p>
          <a:p>
            <a:pPr marL="0" indent="0">
              <a:buNone/>
            </a:pPr>
            <a:r>
              <a:rPr lang="tr-TR" sz="2000" b="1" dirty="0">
                <a:solidFill>
                  <a:srgbClr val="FF0000"/>
                </a:solidFill>
              </a:rPr>
              <a:t> </a:t>
            </a:r>
            <a:r>
              <a:rPr lang="tr-TR" sz="2000" b="1" dirty="0" smtClean="0">
                <a:solidFill>
                  <a:srgbClr val="FF0000"/>
                </a:solidFill>
              </a:rPr>
              <a:t>                                                       müdür </a:t>
            </a:r>
            <a:r>
              <a:rPr lang="tr-TR" sz="2000" b="1" dirty="0">
                <a:solidFill>
                  <a:srgbClr val="FF0000"/>
                </a:solidFill>
              </a:rPr>
              <a:t>yardımcısı </a:t>
            </a:r>
            <a:endParaRPr lang="tr-TR" sz="2000" b="1" dirty="0" smtClean="0">
              <a:solidFill>
                <a:srgbClr val="FF0000"/>
              </a:solidFill>
            </a:endParaRPr>
          </a:p>
          <a:p>
            <a:pPr marL="0" indent="0">
              <a:buNone/>
            </a:pPr>
            <a:endParaRPr lang="tr-TR" sz="2000" b="1" dirty="0" smtClean="0">
              <a:solidFill>
                <a:srgbClr val="FF0000"/>
              </a:solidFill>
            </a:endParaRPr>
          </a:p>
          <a:p>
            <a:pPr marL="0" indent="0">
              <a:buNone/>
            </a:pPr>
            <a:r>
              <a:rPr lang="tr-TR" sz="2000" b="1" dirty="0"/>
              <a:t> </a:t>
            </a:r>
            <a:r>
              <a:rPr lang="tr-TR" sz="2000" b="1" dirty="0" smtClean="0"/>
              <a:t>B- </a:t>
            </a:r>
            <a:r>
              <a:rPr lang="tr-TR" sz="2000" b="1" dirty="0"/>
              <a:t>TERMİN SÜRESİ </a:t>
            </a:r>
            <a:r>
              <a:rPr lang="tr-TR" sz="2000" dirty="0"/>
              <a:t> </a:t>
            </a:r>
            <a:r>
              <a:rPr lang="tr-TR" sz="2000" dirty="0" smtClean="0"/>
              <a:t>                      </a:t>
            </a:r>
            <a:r>
              <a:rPr lang="tr-TR" sz="2000" b="1" dirty="0" smtClean="0">
                <a:solidFill>
                  <a:srgbClr val="FF0000"/>
                </a:solidFill>
              </a:rPr>
              <a:t>Risklerin </a:t>
            </a:r>
            <a:r>
              <a:rPr lang="tr-TR" sz="2000" b="1" dirty="0">
                <a:solidFill>
                  <a:srgbClr val="FF0000"/>
                </a:solidFill>
              </a:rPr>
              <a:t>giderilmesi için ön görülen makul </a:t>
            </a:r>
            <a:r>
              <a:rPr lang="tr-TR" sz="2000" b="1" dirty="0" smtClean="0">
                <a:solidFill>
                  <a:srgbClr val="FF0000"/>
                </a:solidFill>
              </a:rPr>
              <a:t>  </a:t>
            </a:r>
          </a:p>
          <a:p>
            <a:pPr marL="0" indent="0">
              <a:buNone/>
            </a:pPr>
            <a:r>
              <a:rPr lang="tr-TR" sz="2000" b="1" dirty="0">
                <a:solidFill>
                  <a:srgbClr val="FF0000"/>
                </a:solidFill>
              </a:rPr>
              <a:t> </a:t>
            </a:r>
            <a:r>
              <a:rPr lang="tr-TR" sz="2000" b="1" dirty="0" smtClean="0">
                <a:solidFill>
                  <a:srgbClr val="FF0000"/>
                </a:solidFill>
              </a:rPr>
              <a:t>                                                        süre </a:t>
            </a:r>
            <a:endParaRPr lang="tr-TR" sz="2000" dirty="0">
              <a:solidFill>
                <a:srgbClr val="FF0000"/>
              </a:solidFill>
            </a:endParaRPr>
          </a:p>
          <a:p>
            <a:pPr marL="0" indent="0">
              <a:buNone/>
            </a:pPr>
            <a:endParaRPr lang="tr-TR" dirty="0" smtClean="0"/>
          </a:p>
          <a:p>
            <a:pPr marL="0" indent="0">
              <a:buNone/>
            </a:pPr>
            <a:r>
              <a:rPr lang="tr-TR" sz="2000" b="1" dirty="0" smtClean="0"/>
              <a:t>                                                                        </a:t>
            </a:r>
            <a:r>
              <a:rPr lang="tr-TR" sz="2000" b="1" dirty="0" smtClean="0">
                <a:solidFill>
                  <a:srgbClr val="FF0000"/>
                </a:solidFill>
              </a:rPr>
              <a:t>1- </a:t>
            </a:r>
            <a:r>
              <a:rPr lang="tr-TR" sz="2000" b="1" dirty="0">
                <a:solidFill>
                  <a:srgbClr val="FF0000"/>
                </a:solidFill>
              </a:rPr>
              <a:t>Tehlike ve Risk </a:t>
            </a:r>
            <a:endParaRPr lang="tr-TR" sz="2000" dirty="0">
              <a:solidFill>
                <a:srgbClr val="FF0000"/>
              </a:solidFill>
            </a:endParaRPr>
          </a:p>
          <a:p>
            <a:pPr marL="0" indent="0">
              <a:buNone/>
            </a:pPr>
            <a:r>
              <a:rPr lang="tr-TR" sz="2000" b="1" dirty="0" smtClean="0">
                <a:solidFill>
                  <a:srgbClr val="FF0000"/>
                </a:solidFill>
              </a:rPr>
              <a:t>                                                                        2- </a:t>
            </a:r>
            <a:r>
              <a:rPr lang="tr-TR" sz="2000" b="1" dirty="0">
                <a:solidFill>
                  <a:srgbClr val="FF0000"/>
                </a:solidFill>
              </a:rPr>
              <a:t>Risk analizi </a:t>
            </a:r>
            <a:endParaRPr lang="tr-TR" sz="2000" dirty="0">
              <a:solidFill>
                <a:srgbClr val="FF0000"/>
              </a:solidFill>
            </a:endParaRPr>
          </a:p>
          <a:p>
            <a:pPr marL="0" indent="0">
              <a:buNone/>
            </a:pPr>
            <a:r>
              <a:rPr lang="tr-TR" sz="2000" b="1" dirty="0" smtClean="0">
                <a:solidFill>
                  <a:srgbClr val="FF0000"/>
                </a:solidFill>
              </a:rPr>
              <a:t>                                                                        3- </a:t>
            </a:r>
            <a:r>
              <a:rPr lang="tr-TR" sz="2000" b="1" dirty="0">
                <a:solidFill>
                  <a:srgbClr val="FF0000"/>
                </a:solidFill>
              </a:rPr>
              <a:t>Risk değerlendirmesi </a:t>
            </a:r>
            <a:endParaRPr lang="tr-TR" sz="2000" dirty="0">
              <a:solidFill>
                <a:srgbClr val="FF0000"/>
              </a:solidFill>
            </a:endParaRPr>
          </a:p>
          <a:p>
            <a:pPr marL="0" indent="0">
              <a:buNone/>
            </a:pPr>
            <a:r>
              <a:rPr lang="tr-TR" sz="2000" b="1" dirty="0" smtClean="0">
                <a:solidFill>
                  <a:srgbClr val="FF0000"/>
                </a:solidFill>
              </a:rPr>
              <a:t> </a:t>
            </a:r>
            <a:r>
              <a:rPr lang="tr-TR" sz="2000" b="1" dirty="0" smtClean="0"/>
              <a:t>C-RİSK </a:t>
            </a:r>
            <a:r>
              <a:rPr lang="tr-TR" sz="2000" b="1" dirty="0"/>
              <a:t>DEĞERLENDİRME</a:t>
            </a:r>
            <a:r>
              <a:rPr lang="tr-TR" sz="2000" b="1" dirty="0" smtClean="0"/>
              <a:t>                            </a:t>
            </a:r>
            <a:r>
              <a:rPr lang="tr-TR" sz="2000" b="1" dirty="0" smtClean="0">
                <a:solidFill>
                  <a:srgbClr val="FF0000"/>
                </a:solidFill>
              </a:rPr>
              <a:t>4- </a:t>
            </a:r>
            <a:r>
              <a:rPr lang="tr-TR" sz="2000" b="1" dirty="0">
                <a:solidFill>
                  <a:srgbClr val="FF0000"/>
                </a:solidFill>
              </a:rPr>
              <a:t>Risk değerlendirme ekibi </a:t>
            </a:r>
            <a:endParaRPr lang="tr-TR" sz="2000" dirty="0">
              <a:solidFill>
                <a:srgbClr val="FF0000"/>
              </a:solidFill>
            </a:endParaRPr>
          </a:p>
          <a:p>
            <a:pPr marL="0" indent="0">
              <a:buNone/>
            </a:pPr>
            <a:r>
              <a:rPr lang="tr-TR" sz="2000" b="1" dirty="0" smtClean="0">
                <a:solidFill>
                  <a:srgbClr val="FF0000"/>
                </a:solidFill>
              </a:rPr>
              <a:t>                                                                        5- </a:t>
            </a:r>
            <a:r>
              <a:rPr lang="tr-TR" sz="2000" b="1" dirty="0">
                <a:solidFill>
                  <a:srgbClr val="FF0000"/>
                </a:solidFill>
              </a:rPr>
              <a:t>Kontrol listeleri </a:t>
            </a:r>
            <a:endParaRPr lang="tr-TR" sz="2000" dirty="0">
              <a:solidFill>
                <a:srgbClr val="FF0000"/>
              </a:solidFill>
            </a:endParaRPr>
          </a:p>
          <a:p>
            <a:pPr marL="0" indent="0">
              <a:buNone/>
            </a:pPr>
            <a:r>
              <a:rPr lang="tr-TR" sz="2000" b="1" dirty="0" smtClean="0">
                <a:solidFill>
                  <a:srgbClr val="FF0000"/>
                </a:solidFill>
              </a:rPr>
              <a:t>                                                                        6- </a:t>
            </a:r>
            <a:r>
              <a:rPr lang="tr-TR" sz="2000" b="1" dirty="0">
                <a:solidFill>
                  <a:srgbClr val="FF0000"/>
                </a:solidFill>
              </a:rPr>
              <a:t>Risk Skoru</a:t>
            </a:r>
            <a:endParaRPr lang="tr-TR" sz="2000" dirty="0">
              <a:solidFill>
                <a:srgbClr val="FF0000"/>
              </a:solidFill>
            </a:endParaRPr>
          </a:p>
          <a:p>
            <a:pPr marL="0" indent="0">
              <a:buNone/>
            </a:pPr>
            <a:endParaRPr lang="tr-TR" sz="2000" dirty="0"/>
          </a:p>
        </p:txBody>
      </p:sp>
      <p:sp>
        <p:nvSpPr>
          <p:cNvPr id="2" name="Metin kutusu 1"/>
          <p:cNvSpPr txBox="1"/>
          <p:nvPr/>
        </p:nvSpPr>
        <p:spPr>
          <a:xfrm>
            <a:off x="2123728" y="1124744"/>
            <a:ext cx="4248472" cy="707886"/>
          </a:xfrm>
          <a:prstGeom prst="rect">
            <a:avLst/>
          </a:prstGeom>
          <a:noFill/>
        </p:spPr>
        <p:txBody>
          <a:bodyPr wrap="square" rtlCol="0">
            <a:spAutoFit/>
          </a:bodyPr>
          <a:lstStyle/>
          <a:p>
            <a:pPr algn="ctr"/>
            <a:r>
              <a:rPr lang="tr-TR" sz="4000" b="1" dirty="0" smtClean="0">
                <a:solidFill>
                  <a:srgbClr val="FF0000"/>
                </a:solidFill>
              </a:rPr>
              <a:t>   TANIMLAR   </a:t>
            </a:r>
            <a:endParaRPr lang="tr-TR" sz="4000" b="1" dirty="0">
              <a:solidFill>
                <a:srgbClr val="FF0000"/>
              </a:solidFill>
            </a:endParaRPr>
          </a:p>
        </p:txBody>
      </p:sp>
    </p:spTree>
    <p:extLst>
      <p:ext uri="{BB962C8B-B14F-4D97-AF65-F5344CB8AC3E}">
        <p14:creationId xmlns:p14="http://schemas.microsoft.com/office/powerpoint/2010/main" val="860368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AMAÇ</a:t>
            </a:r>
            <a:endParaRPr lang="tr-TR" dirty="0">
              <a:solidFill>
                <a:srgbClr val="FF0000"/>
              </a:solidFill>
            </a:endParaRPr>
          </a:p>
        </p:txBody>
      </p:sp>
      <p:sp>
        <p:nvSpPr>
          <p:cNvPr id="3" name="İçerik Yer Tutucusu 2"/>
          <p:cNvSpPr>
            <a:spLocks noGrp="1"/>
          </p:cNvSpPr>
          <p:nvPr>
            <p:ph idx="1"/>
          </p:nvPr>
        </p:nvSpPr>
        <p:spPr/>
        <p:txBody>
          <a:bodyPr/>
          <a:lstStyle/>
          <a:p>
            <a:pPr marL="0" indent="0" algn="ctr">
              <a:buNone/>
            </a:pPr>
            <a:r>
              <a:rPr lang="tr-TR" b="1" dirty="0" smtClean="0"/>
              <a:t>6331 Sayılı Kanun Gereğince  «Risk Değerlendirme Ekipleri» Tarafından İşveren </a:t>
            </a:r>
            <a:r>
              <a:rPr lang="tr-TR" b="1" dirty="0"/>
              <a:t>/</a:t>
            </a:r>
            <a:r>
              <a:rPr lang="tr-TR" b="1" dirty="0" smtClean="0"/>
              <a:t>İşveren Vekilleri koordinasyonunda değerlendirilerek MEBBİS İSGB modülüne veri girişleri yapılan risklerden ciddi ve yakın tehlike arz edenler için gerekli olan  mali ihtiyaçların karşılanması.</a:t>
            </a:r>
          </a:p>
          <a:p>
            <a:pPr marL="0" indent="0">
              <a:buNone/>
            </a:pPr>
            <a:endParaRPr lang="tr-TR" dirty="0"/>
          </a:p>
        </p:txBody>
      </p:sp>
    </p:spTree>
    <p:extLst>
      <p:ext uri="{BB962C8B-B14F-4D97-AF65-F5344CB8AC3E}">
        <p14:creationId xmlns:p14="http://schemas.microsoft.com/office/powerpoint/2010/main" val="3458987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p:txBody>
          <a:bodyPr>
            <a:normAutofit/>
          </a:bodyPr>
          <a:lstStyle/>
          <a:p>
            <a:pPr marL="0" indent="0" algn="ctr">
              <a:buNone/>
            </a:pPr>
            <a:endParaRPr lang="tr-TR" sz="3600" b="1" dirty="0" smtClean="0">
              <a:solidFill>
                <a:srgbClr val="FF0000"/>
              </a:solidFill>
            </a:endParaRPr>
          </a:p>
          <a:p>
            <a:pPr marL="0" indent="0" algn="ctr">
              <a:buNone/>
            </a:pPr>
            <a:endParaRPr lang="tr-TR" sz="3600" b="1" dirty="0">
              <a:solidFill>
                <a:srgbClr val="FF0000"/>
              </a:solidFill>
            </a:endParaRPr>
          </a:p>
        </p:txBody>
      </p:sp>
      <p:sp>
        <p:nvSpPr>
          <p:cNvPr id="2" name="Dikdörtgen 1"/>
          <p:cNvSpPr/>
          <p:nvPr/>
        </p:nvSpPr>
        <p:spPr>
          <a:xfrm>
            <a:off x="1115616" y="1628800"/>
            <a:ext cx="7128792" cy="3416320"/>
          </a:xfrm>
          <a:prstGeom prst="rect">
            <a:avLst/>
          </a:prstGeom>
          <a:noFill/>
        </p:spPr>
        <p:txBody>
          <a:bodyPr wrap="square" lIns="91440" tIns="45720" rIns="91440" bIns="45720">
            <a:spAutoFit/>
          </a:bodyPr>
          <a:lstStyle/>
          <a:p>
            <a:pPr algn="ctr"/>
            <a:r>
              <a:rPr lang="tr-TR" sz="5400" b="1" cap="all" spc="0"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Aharoni" panose="02010803020104030203" pitchFamily="2" charset="-79"/>
                <a:cs typeface="Aharoni" panose="02010803020104030203" pitchFamily="2" charset="-79"/>
              </a:rPr>
              <a:t>RİSK </a:t>
            </a:r>
            <a:r>
              <a:rPr lang="tr-TR" sz="54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Aharoni" panose="02010803020104030203" pitchFamily="2" charset="-79"/>
                <a:cs typeface="Aharoni" panose="02010803020104030203" pitchFamily="2" charset="-79"/>
              </a:rPr>
              <a:t>TABANLI ÖDENEK TALEPLERİNİN YÖNETİMİ</a:t>
            </a:r>
          </a:p>
        </p:txBody>
      </p:sp>
    </p:spTree>
    <p:extLst>
      <p:ext uri="{BB962C8B-B14F-4D97-AF65-F5344CB8AC3E}">
        <p14:creationId xmlns:p14="http://schemas.microsoft.com/office/powerpoint/2010/main" val="1164465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75656" y="1484784"/>
            <a:ext cx="6196405" cy="3603812"/>
          </a:xfrm>
        </p:spPr>
        <p:txBody>
          <a:bodyPr>
            <a:normAutofit fontScale="92500"/>
          </a:bodyPr>
          <a:lstStyle/>
          <a:p>
            <a:pPr marL="0" indent="0">
              <a:buNone/>
            </a:pPr>
            <a:endParaRPr lang="tr-TR" dirty="0"/>
          </a:p>
          <a:p>
            <a:pPr marL="0" indent="0">
              <a:buNone/>
            </a:pPr>
            <a:r>
              <a:rPr lang="tr-TR" b="1" dirty="0"/>
              <a:t>Toplam 15 maddeden oluşan genelge ile; </a:t>
            </a:r>
            <a:endParaRPr lang="tr-TR" dirty="0"/>
          </a:p>
          <a:p>
            <a:pPr marL="0" indent="0">
              <a:buNone/>
            </a:pPr>
            <a:r>
              <a:rPr lang="tr-TR" dirty="0"/>
              <a:t>-</a:t>
            </a:r>
            <a:r>
              <a:rPr lang="tr-TR" b="1" dirty="0">
                <a:solidFill>
                  <a:srgbClr val="FF0000"/>
                </a:solidFill>
              </a:rPr>
              <a:t>Okul/kurum müdürleri </a:t>
            </a:r>
            <a:endParaRPr lang="tr-TR" dirty="0">
              <a:solidFill>
                <a:srgbClr val="FF0000"/>
              </a:solidFill>
            </a:endParaRPr>
          </a:p>
          <a:p>
            <a:pPr marL="0" indent="0">
              <a:buNone/>
            </a:pPr>
            <a:r>
              <a:rPr lang="tr-TR" dirty="0"/>
              <a:t>-</a:t>
            </a:r>
            <a:r>
              <a:rPr lang="tr-TR" b="1" dirty="0">
                <a:solidFill>
                  <a:srgbClr val="FFC000"/>
                </a:solidFill>
              </a:rPr>
              <a:t>İl/İlçe İSGB yöneticileri </a:t>
            </a:r>
            <a:endParaRPr lang="tr-TR" dirty="0">
              <a:solidFill>
                <a:srgbClr val="FFC000"/>
              </a:solidFill>
            </a:endParaRPr>
          </a:p>
          <a:p>
            <a:pPr marL="0" indent="0">
              <a:buNone/>
            </a:pPr>
            <a:r>
              <a:rPr lang="tr-TR" dirty="0"/>
              <a:t>-</a:t>
            </a:r>
            <a:r>
              <a:rPr lang="tr-TR" b="1" dirty="0">
                <a:solidFill>
                  <a:srgbClr val="00B0F0"/>
                </a:solidFill>
              </a:rPr>
              <a:t>Destek Hizmetleri Şube Müdürlüğü yetkilileri</a:t>
            </a:r>
            <a:r>
              <a:rPr lang="tr-TR" b="1" dirty="0"/>
              <a:t> ve </a:t>
            </a:r>
            <a:endParaRPr lang="tr-TR" dirty="0"/>
          </a:p>
          <a:p>
            <a:pPr marL="0" indent="0">
              <a:buNone/>
            </a:pPr>
            <a:r>
              <a:rPr lang="tr-TR" dirty="0"/>
              <a:t>-</a:t>
            </a:r>
            <a:r>
              <a:rPr lang="tr-TR" b="1" dirty="0">
                <a:solidFill>
                  <a:schemeClr val="accent4"/>
                </a:solidFill>
              </a:rPr>
              <a:t>Bakanlık ilgili yetkililerinin </a:t>
            </a:r>
            <a:r>
              <a:rPr lang="tr-TR" b="1" dirty="0"/>
              <a:t>yapacakları işlemler maddeler halinde sunulmuştur. </a:t>
            </a:r>
            <a:endParaRPr lang="tr-TR" dirty="0"/>
          </a:p>
          <a:p>
            <a:endParaRPr lang="tr-TR" dirty="0"/>
          </a:p>
        </p:txBody>
      </p:sp>
    </p:spTree>
    <p:extLst>
      <p:ext uri="{BB962C8B-B14F-4D97-AF65-F5344CB8AC3E}">
        <p14:creationId xmlns:p14="http://schemas.microsoft.com/office/powerpoint/2010/main" val="735139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sz="3200" b="1" dirty="0" smtClean="0">
                <a:solidFill>
                  <a:srgbClr val="FF0000"/>
                </a:solidFill>
                <a:latin typeface="Algerian" panose="04020705040A02060702" pitchFamily="82" charset="0"/>
              </a:rPr>
              <a:t>DİKKAT:</a:t>
            </a:r>
          </a:p>
          <a:p>
            <a:pPr marL="0" indent="0" algn="ctr">
              <a:buNone/>
            </a:pPr>
            <a:r>
              <a:rPr lang="tr-TR" sz="3200" b="1" dirty="0" smtClean="0">
                <a:solidFill>
                  <a:srgbClr val="0070C0"/>
                </a:solidFill>
                <a:latin typeface="Arial Narrow" panose="020B0606020202030204" pitchFamily="34" charset="0"/>
              </a:rPr>
              <a:t>TÜM İŞLEMLER                                      </a:t>
            </a:r>
            <a:r>
              <a:rPr lang="tr-TR" sz="3200" b="1" u="sng" dirty="0" smtClean="0">
                <a:solidFill>
                  <a:srgbClr val="FFC000"/>
                </a:solidFill>
                <a:latin typeface="Arial Narrow" panose="020B0606020202030204" pitchFamily="34" charset="0"/>
              </a:rPr>
              <a:t>MEBBİS İSG MODÜLÜ</a:t>
            </a:r>
            <a:r>
              <a:rPr lang="tr-TR" sz="3200" b="1" u="sng" dirty="0" smtClean="0">
                <a:solidFill>
                  <a:srgbClr val="0070C0"/>
                </a:solidFill>
                <a:latin typeface="Arial Narrow" panose="020B0606020202030204" pitchFamily="34" charset="0"/>
              </a:rPr>
              <a:t> </a:t>
            </a:r>
            <a:r>
              <a:rPr lang="tr-TR" sz="3200" b="1" dirty="0" smtClean="0">
                <a:solidFill>
                  <a:srgbClr val="0070C0"/>
                </a:solidFill>
                <a:latin typeface="Arial Narrow" panose="020B0606020202030204" pitchFamily="34" charset="0"/>
              </a:rPr>
              <a:t>ÜZERİNDEN YAPILDIĞI İÇİN MODÜLÜN SAĞLIKLI KULLANIMI ÖNEM ARZ ETMEKTEDİR.</a:t>
            </a:r>
            <a:endParaRPr lang="tr-TR" sz="32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4088125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dirty="0" smtClean="0">
                <a:solidFill>
                  <a:srgbClr val="FF0000"/>
                </a:solidFill>
                <a:latin typeface="Algerian" panose="04020705040A02060702" pitchFamily="82" charset="0"/>
              </a:rPr>
              <a:t>MODÜLÜN TANITIMI</a:t>
            </a:r>
            <a:endParaRPr lang="tr-TR" sz="4800" dirty="0">
              <a:solidFill>
                <a:srgbClr val="FF0000"/>
              </a:solidFill>
              <a:latin typeface="Algerian" panose="04020705040A02060702" pitchFamily="82" charset="0"/>
            </a:endParaRPr>
          </a:p>
        </p:txBody>
      </p:sp>
      <p:pic>
        <p:nvPicPr>
          <p:cNvPr id="4" name="Picture 2" descr="C:\Users\dell\Desktop\Ekran Alıntısı 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565784" y="1935163"/>
            <a:ext cx="2012432" cy="438943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Ok Bağlayıcısı 5"/>
          <p:cNvCxnSpPr/>
          <p:nvPr/>
        </p:nvCxnSpPr>
        <p:spPr>
          <a:xfrm flipH="1">
            <a:off x="3851920" y="3859307"/>
            <a:ext cx="1103362" cy="97992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547664" y="4731220"/>
            <a:ext cx="2520280" cy="28195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4235202" y="3212976"/>
            <a:ext cx="3793182" cy="646331"/>
          </a:xfrm>
          <a:prstGeom prst="rect">
            <a:avLst/>
          </a:prstGeom>
          <a:solidFill>
            <a:srgbClr val="FFFF00"/>
          </a:solidFill>
        </p:spPr>
        <p:txBody>
          <a:bodyPr wrap="square" rtlCol="0">
            <a:spAutoFit/>
          </a:bodyPr>
          <a:lstStyle/>
          <a:p>
            <a:r>
              <a:rPr lang="tr-TR" dirty="0" smtClean="0"/>
              <a:t>Ana sayfada Kurum Risk Değerlendirme İşlemlerine  Tıklanır</a:t>
            </a:r>
            <a:endParaRPr lang="tr-TR" dirty="0"/>
          </a:p>
        </p:txBody>
      </p:sp>
    </p:spTree>
    <p:extLst>
      <p:ext uri="{BB962C8B-B14F-4D97-AF65-F5344CB8AC3E}">
        <p14:creationId xmlns:p14="http://schemas.microsoft.com/office/powerpoint/2010/main" val="3636259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dirty="0">
                <a:solidFill>
                  <a:srgbClr val="FF0000"/>
                </a:solidFill>
                <a:latin typeface="Arial" panose="020B0604020202020204" pitchFamily="34" charset="0"/>
                <a:ea typeface="+mn-ea"/>
                <a:cs typeface="Arial" panose="020B0604020202020204" pitchFamily="34" charset="0"/>
              </a:rPr>
              <a:t>Risk Değerlendirme  Ekiplerimizin Bilgilerinin  Güncel Olması Gerekmektedir</a:t>
            </a:r>
            <a:endParaRPr lang="tr-TR" sz="2400" b="1" dirty="0">
              <a:solidFill>
                <a:srgbClr val="FF0000"/>
              </a:solidFill>
              <a:latin typeface="Arial" panose="020B0604020202020204" pitchFamily="34" charset="0"/>
              <a:cs typeface="Arial" panose="020B0604020202020204" pitchFamily="34" charset="0"/>
            </a:endParaRPr>
          </a:p>
        </p:txBody>
      </p:sp>
      <p:pic>
        <p:nvPicPr>
          <p:cNvPr id="2050" name="Picture 2" descr="C:\Users\dell\Desktop\Ekran Alıntısı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276872"/>
            <a:ext cx="2657475" cy="371988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Ok Bağlayıcısı 4"/>
          <p:cNvCxnSpPr/>
          <p:nvPr/>
        </p:nvCxnSpPr>
        <p:spPr>
          <a:xfrm flipH="1">
            <a:off x="4211960" y="4293096"/>
            <a:ext cx="936104" cy="28763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547664" y="4437112"/>
            <a:ext cx="2592288" cy="28803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a:off x="5004048" y="3789040"/>
            <a:ext cx="3168352" cy="646331"/>
          </a:xfrm>
          <a:prstGeom prst="rect">
            <a:avLst/>
          </a:prstGeom>
          <a:solidFill>
            <a:srgbClr val="FFFF00"/>
          </a:solidFill>
        </p:spPr>
        <p:txBody>
          <a:bodyPr wrap="square" rtlCol="0">
            <a:spAutoFit/>
          </a:bodyPr>
          <a:lstStyle/>
          <a:p>
            <a:r>
              <a:rPr lang="tr-TR" b="1" i="1" u="sng" dirty="0" smtClean="0">
                <a:solidFill>
                  <a:srgbClr val="FF0000"/>
                </a:solidFill>
              </a:rPr>
              <a:t>Kurum Risk  Değerlendirme Ekibi Bilgi Girişine</a:t>
            </a:r>
            <a:r>
              <a:rPr lang="tr-TR" i="1" dirty="0" smtClean="0"/>
              <a:t> </a:t>
            </a:r>
            <a:r>
              <a:rPr lang="tr-TR" dirty="0" smtClean="0"/>
              <a:t>Tıklanır.</a:t>
            </a:r>
            <a:endParaRPr lang="tr-TR" dirty="0"/>
          </a:p>
        </p:txBody>
      </p:sp>
    </p:spTree>
    <p:extLst>
      <p:ext uri="{BB962C8B-B14F-4D97-AF65-F5344CB8AC3E}">
        <p14:creationId xmlns:p14="http://schemas.microsoft.com/office/powerpoint/2010/main" val="951907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3074" name="Picture 2" descr="C:\Users\dell\Desktop\Ekran Alıntısı risk ekib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276974" y="1935163"/>
            <a:ext cx="4590051" cy="438943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Ok Bağlayıcısı 4"/>
          <p:cNvCxnSpPr/>
          <p:nvPr/>
        </p:nvCxnSpPr>
        <p:spPr>
          <a:xfrm flipH="1">
            <a:off x="4499992" y="2360898"/>
            <a:ext cx="1584176"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5940152" y="2079253"/>
            <a:ext cx="2448272" cy="923330"/>
          </a:xfrm>
          <a:prstGeom prst="rect">
            <a:avLst/>
          </a:prstGeom>
          <a:solidFill>
            <a:srgbClr val="FFFF00"/>
          </a:solidFill>
        </p:spPr>
        <p:txBody>
          <a:bodyPr wrap="square" rtlCol="0">
            <a:spAutoFit/>
          </a:bodyPr>
          <a:lstStyle/>
          <a:p>
            <a:r>
              <a:rPr lang="tr-TR" dirty="0" smtClean="0"/>
              <a:t>Bilgileri Güncelledikten Sonra </a:t>
            </a:r>
            <a:r>
              <a:rPr lang="tr-TR" b="1" i="1" u="sng" dirty="0" smtClean="0">
                <a:solidFill>
                  <a:srgbClr val="FF0000"/>
                </a:solidFill>
              </a:rPr>
              <a:t>Kaydet</a:t>
            </a:r>
            <a:r>
              <a:rPr lang="tr-TR" i="1" dirty="0" smtClean="0"/>
              <a:t> </a:t>
            </a:r>
            <a:r>
              <a:rPr lang="tr-TR" dirty="0"/>
              <a:t>T</a:t>
            </a:r>
            <a:r>
              <a:rPr lang="tr-TR" dirty="0" smtClean="0"/>
              <a:t>uşuna Basılır</a:t>
            </a:r>
            <a:endParaRPr lang="tr-TR" dirty="0"/>
          </a:p>
        </p:txBody>
      </p:sp>
    </p:spTree>
    <p:extLst>
      <p:ext uri="{BB962C8B-B14F-4D97-AF65-F5344CB8AC3E}">
        <p14:creationId xmlns:p14="http://schemas.microsoft.com/office/powerpoint/2010/main" val="3708930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098" name="Picture 2" descr="C:\Users\dell\Desktop\Ekran Alıntısı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124744"/>
            <a:ext cx="6912768" cy="468052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331640" y="3645024"/>
            <a:ext cx="4248472" cy="923330"/>
          </a:xfrm>
          <a:prstGeom prst="rect">
            <a:avLst/>
          </a:prstGeom>
          <a:solidFill>
            <a:srgbClr val="FFFF00"/>
          </a:solidFill>
        </p:spPr>
        <p:txBody>
          <a:bodyPr wrap="square" rtlCol="0">
            <a:spAutoFit/>
          </a:bodyPr>
          <a:lstStyle/>
          <a:p>
            <a:r>
              <a:rPr lang="tr-TR" dirty="0" smtClean="0"/>
              <a:t>Kuruma Ait Daha Önceden Girilmiş Riskleri  </a:t>
            </a:r>
            <a:r>
              <a:rPr lang="tr-TR" b="1" i="1" u="sng" dirty="0" smtClean="0">
                <a:solidFill>
                  <a:srgbClr val="FF0000"/>
                </a:solidFill>
              </a:rPr>
              <a:t>Kurum Risk Değerlendirme Sekmesine</a:t>
            </a:r>
            <a:r>
              <a:rPr lang="tr-TR" b="1" dirty="0" smtClean="0"/>
              <a:t> </a:t>
            </a:r>
            <a:r>
              <a:rPr lang="tr-TR" dirty="0" smtClean="0"/>
              <a:t>Tıklayarak Ulaşabiliriz</a:t>
            </a:r>
            <a:endParaRPr lang="tr-TR" dirty="0"/>
          </a:p>
        </p:txBody>
      </p:sp>
      <p:cxnSp>
        <p:nvCxnSpPr>
          <p:cNvPr id="6" name="Düz Ok Bağlayıcısı 5"/>
          <p:cNvCxnSpPr/>
          <p:nvPr/>
        </p:nvCxnSpPr>
        <p:spPr>
          <a:xfrm flipH="1" flipV="1">
            <a:off x="2483768" y="2006005"/>
            <a:ext cx="972108" cy="1567011"/>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643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5122" name="Picture 2" descr="C:\Users\dell\Desktop\Ekran Alıntısı 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980728"/>
            <a:ext cx="6984776" cy="518457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491880" y="4725144"/>
            <a:ext cx="4752528" cy="923330"/>
          </a:xfrm>
          <a:prstGeom prst="rect">
            <a:avLst/>
          </a:prstGeom>
          <a:solidFill>
            <a:srgbClr val="FFFF00"/>
          </a:solidFill>
        </p:spPr>
        <p:txBody>
          <a:bodyPr wrap="square" rtlCol="0">
            <a:spAutoFit/>
          </a:bodyPr>
          <a:lstStyle/>
          <a:p>
            <a:r>
              <a:rPr lang="tr-TR" dirty="0" smtClean="0"/>
              <a:t>Riskleriniz İçin Ödenek Talep Etmek İçin    </a:t>
            </a:r>
            <a:r>
              <a:rPr lang="tr-TR" b="1" i="1" u="sng" dirty="0" smtClean="0">
                <a:solidFill>
                  <a:srgbClr val="FF0000"/>
                </a:solidFill>
              </a:rPr>
              <a:t>Kurum Risk Tabanlı Ödenek Girişi </a:t>
            </a:r>
            <a:r>
              <a:rPr lang="tr-TR" dirty="0" smtClean="0"/>
              <a:t>Sekmesine Tıklayacaksınız.</a:t>
            </a:r>
            <a:endParaRPr lang="tr-TR" dirty="0"/>
          </a:p>
        </p:txBody>
      </p:sp>
      <p:cxnSp>
        <p:nvCxnSpPr>
          <p:cNvPr id="6" name="Düz Ok Bağlayıcısı 5"/>
          <p:cNvCxnSpPr/>
          <p:nvPr/>
        </p:nvCxnSpPr>
        <p:spPr>
          <a:xfrm flipH="1" flipV="1">
            <a:off x="2627784" y="4653136"/>
            <a:ext cx="936105" cy="432048"/>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830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4800" dirty="0" smtClean="0"/>
              <a:t>Kurum Çalışan Temsilcisi Seçildi mi?</a:t>
            </a:r>
          </a:p>
          <a:p>
            <a:endParaRPr lang="tr-TR" dirty="0"/>
          </a:p>
        </p:txBody>
      </p:sp>
    </p:spTree>
    <p:extLst>
      <p:ext uri="{BB962C8B-B14F-4D97-AF65-F5344CB8AC3E}">
        <p14:creationId xmlns:p14="http://schemas.microsoft.com/office/powerpoint/2010/main" val="2438769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2204864"/>
            <a:ext cx="6965245" cy="1202485"/>
          </a:xfrm>
        </p:spPr>
        <p:txBody>
          <a:bodyPr>
            <a:noAutofit/>
          </a:bodyPr>
          <a:lstStyle/>
          <a:p>
            <a:r>
              <a:rPr lang="tr-TR" sz="4000" b="1" dirty="0" smtClean="0">
                <a:solidFill>
                  <a:srgbClr val="FF0000"/>
                </a:solidFill>
                <a:latin typeface="Arial" panose="020B0604020202020204" pitchFamily="34" charset="0"/>
                <a:cs typeface="Arial" panose="020B0604020202020204" pitchFamily="34" charset="0"/>
              </a:rPr>
              <a:t>2018/7</a:t>
            </a:r>
            <a:r>
              <a:rPr lang="tr-TR" sz="4000" b="1" dirty="0" smtClean="0">
                <a:solidFill>
                  <a:srgbClr val="00B0F0"/>
                </a:solidFill>
                <a:latin typeface="Arial" panose="020B0604020202020204" pitchFamily="34" charset="0"/>
                <a:cs typeface="Arial" panose="020B0604020202020204" pitchFamily="34" charset="0"/>
              </a:rPr>
              <a:t> SAYILI GENELGEDE MADDE SIRASINA GÖRE DİKKAT EDİLECEK HUSUSLAR</a:t>
            </a:r>
            <a:endParaRPr lang="tr-TR" sz="4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7415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şlık 10"/>
          <p:cNvSpPr>
            <a:spLocks noGrp="1"/>
          </p:cNvSpPr>
          <p:nvPr>
            <p:ph type="title"/>
          </p:nvPr>
        </p:nvSpPr>
        <p:spPr/>
        <p:txBody>
          <a:bodyPr/>
          <a:lstStyle/>
          <a:p>
            <a:r>
              <a:rPr lang="tr-TR" dirty="0" smtClean="0">
                <a:solidFill>
                  <a:srgbClr val="FF0000"/>
                </a:solidFill>
              </a:rPr>
              <a:t>TERMİN SÜRESİ</a:t>
            </a:r>
            <a:endParaRPr lang="tr-TR" dirty="0">
              <a:solidFill>
                <a:srgbClr val="FF0000"/>
              </a:solidFill>
            </a:endParaRPr>
          </a:p>
        </p:txBody>
      </p:sp>
      <p:sp>
        <p:nvSpPr>
          <p:cNvPr id="3" name="İçerik Yer Tutucusu 2"/>
          <p:cNvSpPr>
            <a:spLocks noGrp="1"/>
          </p:cNvSpPr>
          <p:nvPr>
            <p:ph idx="1"/>
          </p:nvPr>
        </p:nvSpPr>
        <p:spPr/>
        <p:txBody>
          <a:bodyPr/>
          <a:lstStyle/>
          <a:p>
            <a:pPr marL="0" indent="0">
              <a:buNone/>
            </a:pPr>
            <a:r>
              <a:rPr lang="tr-TR" b="1" dirty="0" smtClean="0">
                <a:solidFill>
                  <a:srgbClr val="FF0000"/>
                </a:solidFill>
              </a:rPr>
              <a:t>«a» maddesi </a:t>
            </a:r>
            <a:r>
              <a:rPr lang="tr-TR" dirty="0" smtClean="0">
                <a:solidFill>
                  <a:srgbClr val="FF0000"/>
                </a:solidFill>
              </a:rPr>
              <a:t>-</a:t>
            </a:r>
            <a:r>
              <a:rPr lang="tr-TR" dirty="0" smtClean="0"/>
              <a:t>Risklerin giderilmesi için </a:t>
            </a:r>
            <a:r>
              <a:rPr lang="tr-TR" dirty="0" err="1" smtClean="0"/>
              <a:t>öngürülen</a:t>
            </a:r>
            <a:r>
              <a:rPr lang="tr-TR" dirty="0" smtClean="0"/>
              <a:t> makul sürenin (</a:t>
            </a:r>
            <a:r>
              <a:rPr lang="tr-TR" dirty="0" err="1" smtClean="0"/>
              <a:t>Termin</a:t>
            </a:r>
            <a:r>
              <a:rPr lang="tr-TR" dirty="0" smtClean="0"/>
              <a:t> Süresi) güncel tutulması</a:t>
            </a:r>
          </a:p>
          <a:p>
            <a:pPr marL="0" indent="0">
              <a:buNone/>
            </a:pPr>
            <a:r>
              <a:rPr lang="tr-TR" sz="2000" b="1" dirty="0" smtClean="0"/>
              <a:t>(</a:t>
            </a:r>
            <a:r>
              <a:rPr lang="tr-TR" sz="2000" b="1" dirty="0" err="1"/>
              <a:t>Termin</a:t>
            </a:r>
            <a:r>
              <a:rPr lang="tr-TR" sz="2000" b="1" dirty="0"/>
              <a:t> süresi var olan tehlikenin giderilmesi için belirlediğimiz süredir.)</a:t>
            </a:r>
            <a:endParaRPr lang="tr-TR" sz="2000"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p:txBody>
      </p:sp>
      <p:pic>
        <p:nvPicPr>
          <p:cNvPr id="1026" name="Picture 2" descr="C:\Users\dell\Desktop\Ekran Alıntısı 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4005064"/>
            <a:ext cx="7300613" cy="1126136"/>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7714150" y="3983335"/>
            <a:ext cx="648072" cy="1198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Düz Ok Bağlayıcısı 12"/>
          <p:cNvCxnSpPr/>
          <p:nvPr/>
        </p:nvCxnSpPr>
        <p:spPr>
          <a:xfrm flipH="1">
            <a:off x="7694185" y="5187723"/>
            <a:ext cx="324037" cy="4180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Metin kutusu 14"/>
          <p:cNvSpPr txBox="1"/>
          <p:nvPr/>
        </p:nvSpPr>
        <p:spPr>
          <a:xfrm>
            <a:off x="5416085" y="5566924"/>
            <a:ext cx="2945422" cy="369332"/>
          </a:xfrm>
          <a:prstGeom prst="rect">
            <a:avLst/>
          </a:prstGeom>
          <a:noFill/>
        </p:spPr>
        <p:txBody>
          <a:bodyPr wrap="none" rtlCol="0">
            <a:spAutoFit/>
          </a:bodyPr>
          <a:lstStyle/>
          <a:p>
            <a:r>
              <a:rPr lang="tr-TR" dirty="0" smtClean="0">
                <a:solidFill>
                  <a:srgbClr val="FF0000"/>
                </a:solidFill>
              </a:rPr>
              <a:t>Ödenek talebinde bulunamaz</a:t>
            </a:r>
            <a:endParaRPr lang="tr-TR" dirty="0">
              <a:solidFill>
                <a:srgbClr val="FF0000"/>
              </a:solidFill>
            </a:endParaRPr>
          </a:p>
        </p:txBody>
      </p:sp>
    </p:spTree>
    <p:extLst>
      <p:ext uri="{BB962C8B-B14F-4D97-AF65-F5344CB8AC3E}">
        <p14:creationId xmlns:p14="http://schemas.microsoft.com/office/powerpoint/2010/main" val="3106131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38676" y="620688"/>
            <a:ext cx="6965245" cy="1202485"/>
          </a:xfrm>
        </p:spPr>
        <p:txBody>
          <a:bodyPr/>
          <a:lstStyle/>
          <a:p>
            <a:r>
              <a:rPr lang="tr-TR" dirty="0" smtClean="0">
                <a:solidFill>
                  <a:srgbClr val="FF0000"/>
                </a:solidFill>
              </a:rPr>
              <a:t>RİSK SKORLARI</a:t>
            </a:r>
            <a:endParaRPr lang="tr-TR" dirty="0">
              <a:solidFill>
                <a:srgbClr val="FF0000"/>
              </a:solidFill>
            </a:endParaRPr>
          </a:p>
        </p:txBody>
      </p:sp>
      <p:sp>
        <p:nvSpPr>
          <p:cNvPr id="3" name="İçerik Yer Tutucusu 2"/>
          <p:cNvSpPr>
            <a:spLocks noGrp="1"/>
          </p:cNvSpPr>
          <p:nvPr>
            <p:ph idx="1"/>
          </p:nvPr>
        </p:nvSpPr>
        <p:spPr>
          <a:xfrm>
            <a:off x="755576" y="1473866"/>
            <a:ext cx="8219212" cy="5015597"/>
          </a:xfrm>
        </p:spPr>
        <p:txBody>
          <a:bodyPr>
            <a:normAutofit/>
          </a:bodyPr>
          <a:lstStyle/>
          <a:p>
            <a:pPr marL="0" indent="0" algn="ctr">
              <a:buNone/>
            </a:pPr>
            <a:r>
              <a:rPr lang="tr-TR" sz="2800" dirty="0" smtClean="0"/>
              <a:t>   </a:t>
            </a:r>
          </a:p>
          <a:p>
            <a:pPr marL="0" indent="0">
              <a:buNone/>
            </a:pPr>
            <a:r>
              <a:rPr lang="tr-TR" dirty="0" smtClean="0"/>
              <a:t>        </a:t>
            </a:r>
            <a:r>
              <a:rPr lang="tr-TR" b="1" dirty="0" smtClean="0">
                <a:solidFill>
                  <a:srgbClr val="FF0000"/>
                </a:solidFill>
              </a:rPr>
              <a:t>«b» maddesi</a:t>
            </a:r>
            <a:r>
              <a:rPr lang="tr-TR" dirty="0" smtClean="0"/>
              <a:t>-Risk Skorlarının  Tehlikeli ve Çok Tehlikeli </a:t>
            </a:r>
          </a:p>
          <a:p>
            <a:pPr marL="0" indent="0">
              <a:buNone/>
            </a:pPr>
            <a:r>
              <a:rPr lang="tr-TR" dirty="0" smtClean="0"/>
              <a:t>        (15 ve Üstü ) olan riskler için ödenek  talebi                                    </a:t>
            </a:r>
          </a:p>
          <a:p>
            <a:pPr marL="0" indent="0">
              <a:buNone/>
            </a:pPr>
            <a:r>
              <a:rPr lang="tr-TR" dirty="0"/>
              <a:t> </a:t>
            </a:r>
            <a:r>
              <a:rPr lang="tr-TR" dirty="0" smtClean="0"/>
              <a:t>         yapılabilecektir.</a:t>
            </a:r>
          </a:p>
        </p:txBody>
      </p:sp>
      <p:pic>
        <p:nvPicPr>
          <p:cNvPr id="2050" name="Picture 2" descr="C:\Users\dell\Desktop\Ekran Alıntısı 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887" y="3667296"/>
            <a:ext cx="7416824" cy="6287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ll\Desktop\Ekran Alıntısı 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887" y="4944575"/>
            <a:ext cx="7478936" cy="80414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951662" y="3645709"/>
            <a:ext cx="1440160"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6265599" y="4829601"/>
            <a:ext cx="1152128"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Ok Bağlayıcısı 6"/>
          <p:cNvCxnSpPr/>
          <p:nvPr/>
        </p:nvCxnSpPr>
        <p:spPr>
          <a:xfrm>
            <a:off x="6878174" y="5589240"/>
            <a:ext cx="1" cy="488596"/>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5405463" y="5883079"/>
            <a:ext cx="2945422" cy="369332"/>
          </a:xfrm>
          <a:prstGeom prst="rect">
            <a:avLst/>
          </a:prstGeom>
          <a:noFill/>
        </p:spPr>
        <p:txBody>
          <a:bodyPr wrap="none" rtlCol="0">
            <a:spAutoFit/>
          </a:bodyPr>
          <a:lstStyle/>
          <a:p>
            <a:r>
              <a:rPr lang="tr-TR" dirty="0" smtClean="0">
                <a:solidFill>
                  <a:srgbClr val="FF0000"/>
                </a:solidFill>
              </a:rPr>
              <a:t>Ödenek talebinde bulunamaz</a:t>
            </a:r>
            <a:endParaRPr lang="tr-TR" dirty="0">
              <a:solidFill>
                <a:srgbClr val="FF0000"/>
              </a:solidFill>
            </a:endParaRPr>
          </a:p>
        </p:txBody>
      </p:sp>
      <p:sp>
        <p:nvSpPr>
          <p:cNvPr id="16" name="Metin kutusu 15"/>
          <p:cNvSpPr txBox="1"/>
          <p:nvPr/>
        </p:nvSpPr>
        <p:spPr>
          <a:xfrm>
            <a:off x="5381776" y="3289747"/>
            <a:ext cx="2919774" cy="369332"/>
          </a:xfrm>
          <a:prstGeom prst="rect">
            <a:avLst/>
          </a:prstGeom>
          <a:noFill/>
        </p:spPr>
        <p:txBody>
          <a:bodyPr wrap="none" rtlCol="0">
            <a:spAutoFit/>
          </a:bodyPr>
          <a:lstStyle/>
          <a:p>
            <a:r>
              <a:rPr lang="tr-TR" dirty="0" smtClean="0">
                <a:solidFill>
                  <a:srgbClr val="00B050"/>
                </a:solidFill>
              </a:rPr>
              <a:t>Ödenek talebinde bulunabilir</a:t>
            </a:r>
            <a:endParaRPr lang="tr-TR" dirty="0">
              <a:solidFill>
                <a:srgbClr val="00B050"/>
              </a:solidFill>
            </a:endParaRPr>
          </a:p>
        </p:txBody>
      </p:sp>
      <p:cxnSp>
        <p:nvCxnSpPr>
          <p:cNvPr id="17" name="Düz Ok Bağlayıcısı 16"/>
          <p:cNvCxnSpPr/>
          <p:nvPr/>
        </p:nvCxnSpPr>
        <p:spPr>
          <a:xfrm flipH="1" flipV="1">
            <a:off x="7699027" y="3289747"/>
            <a:ext cx="1587" cy="3416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134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solidFill>
                  <a:srgbClr val="FF0000"/>
                </a:solidFill>
              </a:rPr>
              <a:t>RİSK SKORU NASIL HESAPLANIR?</a:t>
            </a:r>
            <a:endParaRPr lang="tr-TR" sz="3200" dirty="0">
              <a:solidFill>
                <a:srgbClr val="FF0000"/>
              </a:solidFill>
            </a:endParaRPr>
          </a:p>
        </p:txBody>
      </p:sp>
      <p:sp>
        <p:nvSpPr>
          <p:cNvPr id="3" name="İçerik Yer Tutucusu 2"/>
          <p:cNvSpPr>
            <a:spLocks noGrp="1"/>
          </p:cNvSpPr>
          <p:nvPr>
            <p:ph idx="1"/>
          </p:nvPr>
        </p:nvSpPr>
        <p:spPr/>
        <p:txBody>
          <a:bodyPr>
            <a:normAutofit fontScale="92500" lnSpcReduction="20000"/>
          </a:bodyPr>
          <a:lstStyle/>
          <a:p>
            <a:pPr marL="0" indent="0">
              <a:buNone/>
            </a:pPr>
            <a:r>
              <a:rPr lang="tr-TR" dirty="0"/>
              <a:t>Ödenek istenmesi için risk skoru 15 ve üzeri olması gerekir. </a:t>
            </a:r>
            <a:endParaRPr lang="tr-TR" dirty="0" smtClean="0"/>
          </a:p>
          <a:p>
            <a:pPr marL="0" indent="0">
              <a:buNone/>
            </a:pPr>
            <a:r>
              <a:rPr lang="tr-TR" dirty="0" smtClean="0">
                <a:solidFill>
                  <a:srgbClr val="FF0000"/>
                </a:solidFill>
              </a:rPr>
              <a:t>Risk </a:t>
            </a:r>
            <a:r>
              <a:rPr lang="tr-TR" dirty="0">
                <a:solidFill>
                  <a:srgbClr val="FF0000"/>
                </a:solidFill>
              </a:rPr>
              <a:t>skoru = Olasılık x Şiddet </a:t>
            </a:r>
            <a:endParaRPr lang="tr-TR" dirty="0" smtClean="0">
              <a:solidFill>
                <a:srgbClr val="FF0000"/>
              </a:solidFill>
            </a:endParaRPr>
          </a:p>
          <a:p>
            <a:pPr marL="0" indent="0">
              <a:buNone/>
            </a:pPr>
            <a:endParaRPr lang="tr-TR" u="sng" dirty="0" smtClean="0">
              <a:solidFill>
                <a:srgbClr val="00B0F0"/>
              </a:solidFill>
            </a:endParaRPr>
          </a:p>
          <a:p>
            <a:pPr marL="0" indent="0">
              <a:buNone/>
            </a:pPr>
            <a:r>
              <a:rPr lang="tr-TR" u="sng" dirty="0" smtClean="0">
                <a:solidFill>
                  <a:srgbClr val="00B0F0"/>
                </a:solidFill>
              </a:rPr>
              <a:t>Ödenek </a:t>
            </a:r>
            <a:r>
              <a:rPr lang="tr-TR" u="sng" dirty="0">
                <a:solidFill>
                  <a:srgbClr val="00B0F0"/>
                </a:solidFill>
              </a:rPr>
              <a:t>almak için düşük </a:t>
            </a:r>
            <a:r>
              <a:rPr lang="tr-TR" u="sng" dirty="0" smtClean="0">
                <a:solidFill>
                  <a:srgbClr val="00B0F0"/>
                </a:solidFill>
              </a:rPr>
              <a:t>skorlar </a:t>
            </a:r>
            <a:r>
              <a:rPr lang="tr-TR" u="sng" dirty="0">
                <a:solidFill>
                  <a:srgbClr val="00B0F0"/>
                </a:solidFill>
              </a:rPr>
              <a:t>15’e </a:t>
            </a:r>
            <a:r>
              <a:rPr lang="tr-TR" u="sng" dirty="0" smtClean="0">
                <a:solidFill>
                  <a:srgbClr val="00B0F0"/>
                </a:solidFill>
              </a:rPr>
              <a:t>çıkarılmamalıdır !</a:t>
            </a:r>
          </a:p>
          <a:p>
            <a:pPr marL="0" indent="0">
              <a:buNone/>
            </a:pPr>
            <a:r>
              <a:rPr lang="tr-TR" dirty="0" smtClean="0"/>
              <a:t>-</a:t>
            </a:r>
            <a:r>
              <a:rPr lang="tr-TR" dirty="0"/>
              <a:t>Risk analizi yaparken çok hassas davranın. </a:t>
            </a:r>
            <a:endParaRPr lang="tr-TR" dirty="0" smtClean="0"/>
          </a:p>
          <a:p>
            <a:pPr marL="0" indent="0">
              <a:buNone/>
            </a:pPr>
            <a:r>
              <a:rPr lang="tr-TR" dirty="0" smtClean="0">
                <a:solidFill>
                  <a:srgbClr val="FFC000"/>
                </a:solidFill>
              </a:rPr>
              <a:t>Kaza </a:t>
            </a:r>
            <a:r>
              <a:rPr lang="tr-TR" dirty="0">
                <a:solidFill>
                  <a:srgbClr val="FFC000"/>
                </a:solidFill>
              </a:rPr>
              <a:t>olma olasılığı x olduğunda ne olabilir? </a:t>
            </a:r>
            <a:r>
              <a:rPr lang="tr-TR" dirty="0"/>
              <a:t>sorusu üzerinde ciddi durulmalıdır. </a:t>
            </a:r>
            <a:endParaRPr lang="tr-TR" dirty="0" smtClean="0"/>
          </a:p>
          <a:p>
            <a:pPr marL="0" indent="0">
              <a:buNone/>
            </a:pPr>
            <a:r>
              <a:rPr lang="tr-TR" dirty="0" smtClean="0">
                <a:solidFill>
                  <a:schemeClr val="accent5"/>
                </a:solidFill>
              </a:rPr>
              <a:t>-</a:t>
            </a:r>
            <a:r>
              <a:rPr lang="tr-TR" dirty="0">
                <a:solidFill>
                  <a:schemeClr val="accent5"/>
                </a:solidFill>
              </a:rPr>
              <a:t>Var olan risklerin hemen hemen tamamının </a:t>
            </a:r>
            <a:r>
              <a:rPr lang="tr-TR" dirty="0" err="1">
                <a:solidFill>
                  <a:schemeClr val="accent5"/>
                </a:solidFill>
              </a:rPr>
              <a:t>termin</a:t>
            </a:r>
            <a:r>
              <a:rPr lang="tr-TR" dirty="0">
                <a:solidFill>
                  <a:schemeClr val="accent5"/>
                </a:solidFill>
              </a:rPr>
              <a:t> süresi dolduğundan yeniden güncelleme yapılması gerekir. </a:t>
            </a:r>
            <a:endParaRPr lang="tr-TR" dirty="0" smtClean="0">
              <a:solidFill>
                <a:schemeClr val="accent5"/>
              </a:solidFill>
            </a:endParaRPr>
          </a:p>
          <a:p>
            <a:pPr marL="0" indent="0">
              <a:buNone/>
            </a:pPr>
            <a:r>
              <a:rPr lang="tr-TR" dirty="0" smtClean="0"/>
              <a:t>Daha </a:t>
            </a:r>
            <a:r>
              <a:rPr lang="tr-TR" dirty="0"/>
              <a:t>önce fark edilmeyen ancak şimdi tespit edilen riskler içinde yeni risk girişi yapılması gerekir. </a:t>
            </a:r>
            <a:endParaRPr lang="tr-TR" dirty="0" smtClean="0"/>
          </a:p>
          <a:p>
            <a:pPr marL="0" indent="0">
              <a:buNone/>
            </a:pPr>
            <a:r>
              <a:rPr lang="tr-TR" dirty="0" smtClean="0"/>
              <a:t>(</a:t>
            </a:r>
            <a:r>
              <a:rPr lang="tr-TR" dirty="0"/>
              <a:t>Revizyon + yeni bilgi girişleri)</a:t>
            </a:r>
          </a:p>
          <a:p>
            <a:pPr marL="0" indent="0">
              <a:buNone/>
            </a:pPr>
            <a:endParaRPr lang="tr-TR" dirty="0"/>
          </a:p>
        </p:txBody>
      </p:sp>
    </p:spTree>
    <p:extLst>
      <p:ext uri="{BB962C8B-B14F-4D97-AF65-F5344CB8AC3E}">
        <p14:creationId xmlns:p14="http://schemas.microsoft.com/office/powerpoint/2010/main" val="2429442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ÖDENEK KALEMİ</a:t>
            </a:r>
            <a:endParaRPr lang="tr-TR" dirty="0">
              <a:solidFill>
                <a:srgbClr val="FF0000"/>
              </a:solidFill>
            </a:endParaRPr>
          </a:p>
        </p:txBody>
      </p:sp>
      <p:sp>
        <p:nvSpPr>
          <p:cNvPr id="3" name="İçerik Yer Tutucusu 2"/>
          <p:cNvSpPr>
            <a:spLocks noGrp="1"/>
          </p:cNvSpPr>
          <p:nvPr>
            <p:ph idx="1"/>
          </p:nvPr>
        </p:nvSpPr>
        <p:spPr>
          <a:xfrm>
            <a:off x="1463040" y="2119257"/>
            <a:ext cx="6196405" cy="2749903"/>
          </a:xfrm>
        </p:spPr>
        <p:txBody>
          <a:bodyPr>
            <a:normAutofit fontScale="85000" lnSpcReduction="20000"/>
          </a:bodyPr>
          <a:lstStyle/>
          <a:p>
            <a:pPr marL="0" indent="0">
              <a:buNone/>
            </a:pPr>
            <a:r>
              <a:rPr lang="tr-TR" sz="2800" b="1" dirty="0" smtClean="0">
                <a:solidFill>
                  <a:srgbClr val="FF0000"/>
                </a:solidFill>
              </a:rPr>
              <a:t>«</a:t>
            </a:r>
            <a:r>
              <a:rPr lang="tr-TR" sz="2800" b="1" dirty="0" err="1" smtClean="0">
                <a:solidFill>
                  <a:srgbClr val="FF0000"/>
                </a:solidFill>
              </a:rPr>
              <a:t>c»Maddesi</a:t>
            </a:r>
            <a:r>
              <a:rPr lang="tr-TR" sz="2800" b="1" dirty="0" smtClean="0"/>
              <a:t>-</a:t>
            </a:r>
            <a:r>
              <a:rPr lang="tr-TR" sz="2800" dirty="0" smtClean="0"/>
              <a:t>İşveren/işveren vekili tarafından okul /kurumdaki risklerden kaynaklı mali ihtiyaçların </a:t>
            </a:r>
            <a:r>
              <a:rPr lang="tr-TR" sz="2800" dirty="0" err="1" smtClean="0"/>
              <a:t>belirlenmesinde,muhtemel</a:t>
            </a:r>
            <a:r>
              <a:rPr lang="tr-TR" sz="2800" dirty="0" smtClean="0"/>
              <a:t> harcamanın sınıflandırılmasında kullanılan ekonomik kodlara uygun ödenek taleplerinin yapılması</a:t>
            </a:r>
            <a:endParaRPr lang="tr-TR" sz="2800" dirty="0"/>
          </a:p>
          <a:p>
            <a:pPr marL="0" indent="0">
              <a:buNone/>
            </a:pPr>
            <a:r>
              <a:rPr lang="tr-TR" sz="1900" b="1" dirty="0"/>
              <a:t>5018 sayılı kanun ve yazı ekinde sunulacak kod listelerinden faydalanılmalıdır. Yanlış kodlama olduğunda başvuru talebi </a:t>
            </a:r>
            <a:r>
              <a:rPr lang="tr-TR" sz="1900" b="1" dirty="0" err="1" smtClean="0"/>
              <a:t>rededilebilecektir</a:t>
            </a:r>
            <a:r>
              <a:rPr lang="tr-TR" sz="1900" b="1" dirty="0"/>
              <a:t>. </a:t>
            </a:r>
            <a:endParaRPr lang="tr-TR" sz="1900" dirty="0"/>
          </a:p>
        </p:txBody>
      </p:sp>
      <p:pic>
        <p:nvPicPr>
          <p:cNvPr id="4098" name="Picture 2" descr="C:\Users\dell\Desktop\ekran 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4653137"/>
            <a:ext cx="7488832" cy="6480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dell\Desktop\Ekran Alıntısı 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5301208"/>
            <a:ext cx="7488832" cy="64807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6660232" y="4355183"/>
            <a:ext cx="2016224" cy="2016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45683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64704"/>
            <a:ext cx="8229600" cy="994122"/>
          </a:xfrm>
        </p:spPr>
        <p:txBody>
          <a:bodyPr/>
          <a:lstStyle/>
          <a:p>
            <a:r>
              <a:rPr lang="tr-TR" dirty="0" smtClean="0">
                <a:solidFill>
                  <a:srgbClr val="FF0000"/>
                </a:solidFill>
              </a:rPr>
              <a:t>TAHMİNİ BÜTÇE</a:t>
            </a:r>
            <a:endParaRPr lang="tr-TR" dirty="0">
              <a:solidFill>
                <a:srgbClr val="FF0000"/>
              </a:solidFill>
            </a:endParaRPr>
          </a:p>
        </p:txBody>
      </p:sp>
      <p:pic>
        <p:nvPicPr>
          <p:cNvPr id="4" name="Picture 2" descr="C:\Users\dell\Desktop\ekran 9.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57200" y="3913313"/>
            <a:ext cx="8229600" cy="433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dell\Desktop\Ekran Alıntısı 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307" y="4884056"/>
            <a:ext cx="7344816" cy="77719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5652120" y="4246424"/>
            <a:ext cx="1224136"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899592" y="1916832"/>
            <a:ext cx="7344816" cy="1477328"/>
          </a:xfrm>
          <a:prstGeom prst="rect">
            <a:avLst/>
          </a:prstGeom>
          <a:noFill/>
        </p:spPr>
        <p:txBody>
          <a:bodyPr wrap="square" rtlCol="0">
            <a:spAutoFit/>
          </a:bodyPr>
          <a:lstStyle/>
          <a:p>
            <a:r>
              <a:rPr lang="tr-TR" b="1" dirty="0" smtClean="0">
                <a:solidFill>
                  <a:srgbClr val="FF0000"/>
                </a:solidFill>
              </a:rPr>
              <a:t>«Ç» Maddesi</a:t>
            </a:r>
            <a:r>
              <a:rPr lang="tr-TR" b="1" dirty="0" smtClean="0"/>
              <a:t>-İş </a:t>
            </a:r>
            <a:r>
              <a:rPr lang="tr-TR" dirty="0" smtClean="0"/>
              <a:t>veren /iş veren vekili tarafından  talep edilen ödeneğin maliyet analizinin </a:t>
            </a:r>
            <a:r>
              <a:rPr lang="tr-TR" dirty="0" smtClean="0">
                <a:solidFill>
                  <a:srgbClr val="FF0000"/>
                </a:solidFill>
              </a:rPr>
              <a:t>piyasa fiyat araştırmasına göre belirlenmesi </a:t>
            </a:r>
            <a:r>
              <a:rPr lang="tr-TR" dirty="0" smtClean="0"/>
              <a:t>, en ekonomik şekilde çözümleme </a:t>
            </a:r>
            <a:r>
              <a:rPr lang="tr-TR" dirty="0" err="1" smtClean="0"/>
              <a:t>yapılması,herhengi</a:t>
            </a:r>
            <a:r>
              <a:rPr lang="tr-TR" dirty="0" smtClean="0"/>
              <a:t> bir kamu zararı </a:t>
            </a:r>
            <a:r>
              <a:rPr lang="tr-TR" dirty="0" err="1" smtClean="0"/>
              <a:t>oluşturmaması,mer’i</a:t>
            </a:r>
            <a:r>
              <a:rPr lang="tr-TR" dirty="0" smtClean="0"/>
              <a:t> mevzuat hükümlerine uygun, can ve mal kayıplarının önlenmesini sağlayacak şekilde ödenek ihtiyacının sisteme girilmesi</a:t>
            </a:r>
            <a:endParaRPr lang="tr-TR" dirty="0"/>
          </a:p>
        </p:txBody>
      </p:sp>
    </p:spTree>
    <p:extLst>
      <p:ext uri="{BB962C8B-B14F-4D97-AF65-F5344CB8AC3E}">
        <p14:creationId xmlns:p14="http://schemas.microsoft.com/office/powerpoint/2010/main" val="33241925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2" descr="C:\Users\dell\Desktop\Ekran Alıntısı 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052579" y="1935163"/>
            <a:ext cx="3038841"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247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b="1" dirty="0" smtClean="0">
                <a:solidFill>
                  <a:srgbClr val="FF0000"/>
                </a:solidFill>
              </a:rPr>
              <a:t>«d» Maddesi</a:t>
            </a:r>
            <a:r>
              <a:rPr lang="tr-TR" dirty="0" smtClean="0"/>
              <a:t>-İşveren/işveren </a:t>
            </a:r>
            <a:r>
              <a:rPr lang="tr-TR" dirty="0"/>
              <a:t>vekillerince yıl içinde girilmiş ödenek ihtiyacı verilerinin takip edilmesi, ciddi ve yakın bir tehlike durumunda, İlçe İSG Büro Yöneticisine bildirim yapılması, ciddi ve yakın bir tehlike arz eden kısım yada bölümde işin durdurulması gerekiyorsa gerekli tedbirlerin aksatılmadan alınması için İl/İlçe Milli Eğitim Müdürüne bildirimde bulunulması,</a:t>
            </a:r>
          </a:p>
          <a:p>
            <a:endParaRPr lang="tr-TR" dirty="0"/>
          </a:p>
        </p:txBody>
      </p:sp>
    </p:spTree>
    <p:extLst>
      <p:ext uri="{BB962C8B-B14F-4D97-AF65-F5344CB8AC3E}">
        <p14:creationId xmlns:p14="http://schemas.microsoft.com/office/powerpoint/2010/main" val="4017407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ONAY VE RED SÜRECİ</a:t>
            </a:r>
            <a:br>
              <a:rPr lang="tr-TR" dirty="0" smtClean="0">
                <a:solidFill>
                  <a:srgbClr val="FF0000"/>
                </a:solidFill>
              </a:rPr>
            </a:br>
            <a:r>
              <a:rPr lang="tr-TR" sz="3600" dirty="0" smtClean="0">
                <a:solidFill>
                  <a:srgbClr val="FF0000"/>
                </a:solidFill>
              </a:rPr>
              <a:t>İLK ONAY</a:t>
            </a:r>
            <a:endParaRPr lang="tr-TR" sz="3600" dirty="0">
              <a:solidFill>
                <a:srgbClr val="FF0000"/>
              </a:solidFill>
            </a:endParaRPr>
          </a:p>
        </p:txBody>
      </p:sp>
      <p:sp>
        <p:nvSpPr>
          <p:cNvPr id="3" name="İçerik Yer Tutucusu 2"/>
          <p:cNvSpPr>
            <a:spLocks noGrp="1"/>
          </p:cNvSpPr>
          <p:nvPr>
            <p:ph idx="1"/>
          </p:nvPr>
        </p:nvSpPr>
        <p:spPr/>
        <p:txBody>
          <a:bodyPr>
            <a:normAutofit/>
          </a:bodyPr>
          <a:lstStyle/>
          <a:p>
            <a:endParaRPr lang="tr-TR" dirty="0"/>
          </a:p>
          <a:p>
            <a:pPr marL="0" indent="0">
              <a:buNone/>
            </a:pPr>
            <a:r>
              <a:rPr lang="tr-TR" b="1" dirty="0" smtClean="0">
                <a:solidFill>
                  <a:srgbClr val="FF0000"/>
                </a:solidFill>
              </a:rPr>
              <a:t>«e» Maddesi</a:t>
            </a:r>
            <a:r>
              <a:rPr lang="tr-TR" b="1" dirty="0" smtClean="0"/>
              <a:t>-İlk </a:t>
            </a:r>
            <a:r>
              <a:rPr lang="tr-TR" b="1" dirty="0">
                <a:solidFill>
                  <a:srgbClr val="00B050"/>
                </a:solidFill>
              </a:rPr>
              <a:t>onay</a:t>
            </a:r>
            <a:r>
              <a:rPr lang="tr-TR" b="1" dirty="0"/>
              <a:t>/</a:t>
            </a:r>
            <a:r>
              <a:rPr lang="tr-TR" b="1" dirty="0" err="1">
                <a:solidFill>
                  <a:srgbClr val="FF0000"/>
                </a:solidFill>
              </a:rPr>
              <a:t>red</a:t>
            </a:r>
            <a:r>
              <a:rPr lang="tr-TR" b="1" dirty="0">
                <a:solidFill>
                  <a:srgbClr val="FF0000"/>
                </a:solidFill>
              </a:rPr>
              <a:t> </a:t>
            </a:r>
            <a:r>
              <a:rPr lang="tr-TR" b="1" dirty="0"/>
              <a:t>işlemi ilçe İSGB tarafından yapılacak bu nedenle ilçe İSGB ile irtibatlı hareket edilecek. Yanlış işlem yapılmaması veya talebin bir yanlıştan dolayı reddedilmesinin önüne </a:t>
            </a:r>
            <a:r>
              <a:rPr lang="tr-TR" b="1" dirty="0" smtClean="0"/>
              <a:t>geçme amacıyla Ödenek istenen tehlikelere ilişkin neler yapılacağı hususunda hazırlanan rapor, piyasa araştırmaları gibi öneri dosyaları için ilçe İSGB yöneticisi ile görüşülecek sonrasında bütçe talebinde bulunabilecektir. </a:t>
            </a:r>
            <a:endParaRPr lang="tr-TR" dirty="0"/>
          </a:p>
        </p:txBody>
      </p:sp>
    </p:spTree>
    <p:extLst>
      <p:ext uri="{BB962C8B-B14F-4D97-AF65-F5344CB8AC3E}">
        <p14:creationId xmlns:p14="http://schemas.microsoft.com/office/powerpoint/2010/main" val="1728949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TEKNİK DESTEK</a:t>
            </a:r>
            <a:endParaRPr lang="tr-TR" dirty="0">
              <a:solidFill>
                <a:srgbClr val="FF0000"/>
              </a:solidFill>
            </a:endParaRPr>
          </a:p>
        </p:txBody>
      </p:sp>
      <p:sp>
        <p:nvSpPr>
          <p:cNvPr id="3" name="İçerik Yer Tutucusu 2"/>
          <p:cNvSpPr>
            <a:spLocks noGrp="1"/>
          </p:cNvSpPr>
          <p:nvPr>
            <p:ph idx="1"/>
          </p:nvPr>
        </p:nvSpPr>
        <p:spPr/>
        <p:txBody>
          <a:bodyPr/>
          <a:lstStyle/>
          <a:p>
            <a:pPr marL="0" indent="0">
              <a:buNone/>
            </a:pPr>
            <a:r>
              <a:rPr lang="tr-TR" dirty="0" smtClean="0">
                <a:solidFill>
                  <a:srgbClr val="FF0000"/>
                </a:solidFill>
              </a:rPr>
              <a:t>«</a:t>
            </a:r>
            <a:r>
              <a:rPr lang="tr-TR" b="1" dirty="0" smtClean="0">
                <a:solidFill>
                  <a:srgbClr val="FF0000"/>
                </a:solidFill>
              </a:rPr>
              <a:t>f» Maddesi</a:t>
            </a:r>
            <a:r>
              <a:rPr lang="tr-TR" b="1" dirty="0" smtClean="0"/>
              <a:t>-İlk </a:t>
            </a:r>
            <a:r>
              <a:rPr lang="tr-TR" dirty="0">
                <a:solidFill>
                  <a:srgbClr val="00B050"/>
                </a:solidFill>
              </a:rPr>
              <a:t>onay</a:t>
            </a:r>
            <a:r>
              <a:rPr lang="tr-TR" dirty="0"/>
              <a:t>/</a:t>
            </a:r>
            <a:r>
              <a:rPr lang="tr-TR" dirty="0" err="1">
                <a:solidFill>
                  <a:srgbClr val="FF0000"/>
                </a:solidFill>
              </a:rPr>
              <a:t>red</a:t>
            </a:r>
            <a:r>
              <a:rPr lang="tr-TR" dirty="0">
                <a:solidFill>
                  <a:srgbClr val="FF0000"/>
                </a:solidFill>
              </a:rPr>
              <a:t> </a:t>
            </a:r>
            <a:r>
              <a:rPr lang="tr-TR" dirty="0"/>
              <a:t>işlemi yapılırken, İSG açısından; inceleme, analiz etme, risk şiddet ve frekans değeri dikkate alınarak, gerekirse tehlikeli durumların yerinde teknik uzmanlarca incelemesi sonucunda düzenlenen rapora göre karar verilmesi,</a:t>
            </a:r>
          </a:p>
          <a:p>
            <a:pPr marL="0" indent="0">
              <a:buNone/>
            </a:pPr>
            <a:endParaRPr lang="tr-TR" dirty="0"/>
          </a:p>
        </p:txBody>
      </p:sp>
    </p:spTree>
    <p:extLst>
      <p:ext uri="{BB962C8B-B14F-4D97-AF65-F5344CB8AC3E}">
        <p14:creationId xmlns:p14="http://schemas.microsoft.com/office/powerpoint/2010/main" val="3587002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p:cNvSpPr>
          <p:nvPr>
            <p:ph type="title"/>
          </p:nvPr>
        </p:nvSpPr>
        <p:spPr>
          <a:xfrm>
            <a:off x="611560" y="836712"/>
            <a:ext cx="8229600" cy="706438"/>
          </a:xfrm>
          <a:noFill/>
        </p:spPr>
        <p:txBody>
          <a:bodyPr/>
          <a:lstStyle/>
          <a:p>
            <a:pPr eaLnBrk="1" hangingPunct="1"/>
            <a:r>
              <a:rPr lang="tr-TR" sz="3200" b="1" dirty="0" smtClean="0">
                <a:solidFill>
                  <a:srgbClr val="800000"/>
                </a:solidFill>
                <a:latin typeface="Times New Roman" pitchFamily="18" charset="0"/>
                <a:cs typeface="Times New Roman" pitchFamily="18" charset="0"/>
              </a:rPr>
              <a:t>ÇALIŞAN TEMSİLCİSİ</a:t>
            </a:r>
          </a:p>
        </p:txBody>
      </p:sp>
      <p:sp>
        <p:nvSpPr>
          <p:cNvPr id="82947" name="Rectangle 2"/>
          <p:cNvSpPr>
            <a:spLocks noGrp="1"/>
          </p:cNvSpPr>
          <p:nvPr>
            <p:ph type="body" sz="half" idx="1"/>
          </p:nvPr>
        </p:nvSpPr>
        <p:spPr>
          <a:xfrm>
            <a:off x="539750" y="1557338"/>
            <a:ext cx="5699125" cy="4741862"/>
          </a:xfrm>
        </p:spPr>
        <p:txBody>
          <a:bodyPr>
            <a:normAutofit/>
          </a:bodyPr>
          <a:lstStyle/>
          <a:p>
            <a:pPr marL="533400" indent="-533400" eaLnBrk="1" hangingPunct="1">
              <a:buFontTx/>
              <a:buAutoNum type="arabicParenBoth"/>
            </a:pPr>
            <a:r>
              <a:rPr lang="tr-TR" sz="2400" dirty="0" smtClean="0">
                <a:latin typeface="Times New Roman" pitchFamily="18" charset="0"/>
              </a:rPr>
              <a:t>İşveren; riskleri göz önünde bulundurarak, </a:t>
            </a:r>
            <a:r>
              <a:rPr lang="tr-TR" sz="2400" b="1" dirty="0" smtClean="0">
                <a:latin typeface="Times New Roman" pitchFamily="18" charset="0"/>
              </a:rPr>
              <a:t>seçim veya atama </a:t>
            </a:r>
            <a:r>
              <a:rPr lang="tr-TR" sz="2400" dirty="0" smtClean="0">
                <a:latin typeface="Times New Roman" pitchFamily="18" charset="0"/>
              </a:rPr>
              <a:t>yoluyla, çalışan temsilcisini görevlendirir: 		</a:t>
            </a:r>
          </a:p>
          <a:p>
            <a:pPr marL="533400" indent="-533400" eaLnBrk="1" hangingPunct="1">
              <a:buFont typeface="Arial" charset="0"/>
              <a:buNone/>
            </a:pPr>
            <a:r>
              <a:rPr lang="tr-TR" sz="2400" dirty="0" smtClean="0">
                <a:latin typeface="Times New Roman" pitchFamily="18" charset="0"/>
              </a:rPr>
              <a:t>(2)  Baş temsilci </a:t>
            </a:r>
            <a:r>
              <a:rPr lang="tr-TR" sz="2400" b="1" dirty="0" smtClean="0">
                <a:latin typeface="Times New Roman" pitchFamily="18" charset="0"/>
              </a:rPr>
              <a:t>seçimle </a:t>
            </a:r>
            <a:r>
              <a:rPr lang="tr-TR" sz="2400" dirty="0" smtClean="0">
                <a:latin typeface="Times New Roman" pitchFamily="18" charset="0"/>
              </a:rPr>
              <a:t>belirlenir. </a:t>
            </a:r>
          </a:p>
          <a:p>
            <a:pPr marL="533400" indent="-533400" eaLnBrk="1" hangingPunct="1">
              <a:buFont typeface="Arial" charset="0"/>
              <a:buNone/>
            </a:pPr>
            <a:r>
              <a:rPr lang="tr-TR" sz="2400" dirty="0" smtClean="0">
                <a:latin typeface="Times New Roman" pitchFamily="18" charset="0"/>
              </a:rPr>
              <a:t>(3)  Çalışan temsilcileri, tehlike </a:t>
            </a:r>
            <a:r>
              <a:rPr lang="tr-TR" sz="2400" b="1" dirty="0" smtClean="0">
                <a:latin typeface="Times New Roman" pitchFamily="18" charset="0"/>
              </a:rPr>
              <a:t>kaynağının yok edilmesi için, işverenden  gerekli tedbirlerin alınmasını isteme hakkına sahiptir</a:t>
            </a:r>
            <a:r>
              <a:rPr lang="tr-TR" sz="2400" dirty="0" smtClean="0">
                <a:latin typeface="Times New Roman" pitchFamily="18" charset="0"/>
              </a:rPr>
              <a:t>. 		    		</a:t>
            </a:r>
          </a:p>
          <a:p>
            <a:pPr marL="533400" indent="-533400" eaLnBrk="1" hangingPunct="1">
              <a:buFont typeface="Arial" charset="0"/>
              <a:buNone/>
            </a:pPr>
            <a:r>
              <a:rPr lang="tr-TR" sz="2400" dirty="0" smtClean="0">
                <a:latin typeface="Times New Roman" pitchFamily="18" charset="0"/>
              </a:rPr>
              <a:t>(4)  Çalışan temsilcileri ve destek elemanlarının </a:t>
            </a:r>
            <a:r>
              <a:rPr lang="tr-TR" sz="2400" b="1" dirty="0" smtClean="0">
                <a:latin typeface="Times New Roman" pitchFamily="18" charset="0"/>
              </a:rPr>
              <a:t>hakları kısıtlanamaz</a:t>
            </a:r>
            <a:r>
              <a:rPr lang="tr-TR" sz="2400" dirty="0" smtClean="0">
                <a:latin typeface="Times New Roman" pitchFamily="18" charset="0"/>
              </a:rPr>
              <a:t>.</a:t>
            </a:r>
          </a:p>
        </p:txBody>
      </p:sp>
      <p:graphicFrame>
        <p:nvGraphicFramePr>
          <p:cNvPr id="128029" name="Group 29"/>
          <p:cNvGraphicFramePr>
            <a:graphicFrameLocks noGrp="1"/>
          </p:cNvGraphicFramePr>
          <p:nvPr>
            <p:ph sz="half" idx="2"/>
            <p:extLst>
              <p:ext uri="{D42A27DB-BD31-4B8C-83A1-F6EECF244321}">
                <p14:modId xmlns:p14="http://schemas.microsoft.com/office/powerpoint/2010/main" val="2136108887"/>
              </p:ext>
            </p:extLst>
          </p:nvPr>
        </p:nvGraphicFramePr>
        <p:xfrm>
          <a:off x="6228184" y="1412776"/>
          <a:ext cx="2098675" cy="4594240"/>
        </p:xfrm>
        <a:graphic>
          <a:graphicData uri="http://schemas.openxmlformats.org/drawingml/2006/table">
            <a:tbl>
              <a:tblPr/>
              <a:tblGrid>
                <a:gridCol w="1581150"/>
                <a:gridCol w="517525"/>
              </a:tblGrid>
              <a:tr h="75394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tr-TR" sz="2400" b="1" i="0" u="sng"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2-50</a:t>
                      </a:r>
                      <a:endParaRPr kumimoji="0" lang="tr-TR" sz="24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tr-TR" sz="2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1</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52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tr-TR" sz="2400" b="1" i="0" u="sng" strike="noStrike" cap="none" normalizeH="0" baseline="0" smtClean="0">
                          <a:ln>
                            <a:noFill/>
                          </a:ln>
                          <a:solidFill>
                            <a:schemeClr val="tx1"/>
                          </a:solidFill>
                          <a:effectLst/>
                          <a:latin typeface="Times New Roman" panose="02020603050405020304" pitchFamily="18" charset="0"/>
                          <a:cs typeface="Arial" panose="020B0604020202020204" pitchFamily="34" charset="0"/>
                        </a:rPr>
                        <a:t>51-100</a:t>
                      </a:r>
                      <a:endParaRPr kumimoji="0" lang="tr-TR" sz="2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tr-TR" sz="2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2</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394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tr-TR" sz="2400" b="1" i="0" u="sng"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101-500</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tr-TR" sz="2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3</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35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tr-TR" sz="2400" b="1" i="0" u="sng" strike="noStrike" cap="none" normalizeH="0" baseline="0" smtClean="0">
                          <a:ln>
                            <a:noFill/>
                          </a:ln>
                          <a:solidFill>
                            <a:schemeClr val="tx1"/>
                          </a:solidFill>
                          <a:effectLst/>
                          <a:latin typeface="Times New Roman" panose="02020603050405020304" pitchFamily="18" charset="0"/>
                          <a:cs typeface="Arial" panose="020B0604020202020204" pitchFamily="34" charset="0"/>
                        </a:rPr>
                        <a:t>501-1000</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tr-TR" sz="2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4</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52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tr-TR" sz="2400" b="1" i="0" u="sng"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1001-2000</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tr-TR" sz="2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5</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3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tr-TR"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2001 ve üzr.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tr-TR" sz="24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6</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156222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İKİNCİ ONAY</a:t>
            </a:r>
            <a:endParaRPr lang="tr-TR" dirty="0">
              <a:solidFill>
                <a:srgbClr val="FF0000"/>
              </a:solidFill>
            </a:endParaRPr>
          </a:p>
        </p:txBody>
      </p:sp>
      <p:sp>
        <p:nvSpPr>
          <p:cNvPr id="3" name="İçerik Yer Tutucusu 2"/>
          <p:cNvSpPr>
            <a:spLocks noGrp="1"/>
          </p:cNvSpPr>
          <p:nvPr>
            <p:ph idx="1"/>
          </p:nvPr>
        </p:nvSpPr>
        <p:spPr/>
        <p:txBody>
          <a:bodyPr>
            <a:normAutofit lnSpcReduction="10000"/>
          </a:bodyPr>
          <a:lstStyle/>
          <a:p>
            <a:pPr marL="0" indent="0">
              <a:buNone/>
            </a:pPr>
            <a:r>
              <a:rPr lang="tr-TR" b="1" dirty="0" smtClean="0">
                <a:solidFill>
                  <a:srgbClr val="FF0000"/>
                </a:solidFill>
              </a:rPr>
              <a:t>«g» Maddesi</a:t>
            </a:r>
            <a:r>
              <a:rPr lang="tr-TR" dirty="0" smtClean="0"/>
              <a:t>-Kurum </a:t>
            </a:r>
            <a:r>
              <a:rPr lang="tr-TR" dirty="0"/>
              <a:t>risk tabanlı ödenek </a:t>
            </a:r>
            <a:r>
              <a:rPr lang="tr-TR" b="1" dirty="0"/>
              <a:t>ikinci </a:t>
            </a:r>
            <a:r>
              <a:rPr lang="tr-TR" b="1" dirty="0">
                <a:solidFill>
                  <a:srgbClr val="00B050"/>
                </a:solidFill>
              </a:rPr>
              <a:t>onay</a:t>
            </a:r>
            <a:r>
              <a:rPr lang="tr-TR" b="1" dirty="0"/>
              <a:t>/</a:t>
            </a:r>
            <a:r>
              <a:rPr lang="tr-TR" b="1" dirty="0" err="1">
                <a:solidFill>
                  <a:srgbClr val="FF0000"/>
                </a:solidFill>
              </a:rPr>
              <a:t>red</a:t>
            </a:r>
            <a:r>
              <a:rPr lang="tr-TR" b="1" dirty="0"/>
              <a:t> </a:t>
            </a:r>
            <a:r>
              <a:rPr lang="tr-TR" dirty="0"/>
              <a:t>işlemlerinin  İl İSGB Koordinatörleri  tarafından yapılması</a:t>
            </a:r>
            <a:r>
              <a:rPr lang="tr-TR" dirty="0" smtClean="0"/>
              <a:t>,</a:t>
            </a:r>
          </a:p>
          <a:p>
            <a:pPr marL="0" indent="0">
              <a:buNone/>
            </a:pPr>
            <a:r>
              <a:rPr lang="tr-TR" b="1" dirty="0" smtClean="0">
                <a:solidFill>
                  <a:srgbClr val="FF0000"/>
                </a:solidFill>
              </a:rPr>
              <a:t>«ğ» Maddesi</a:t>
            </a:r>
            <a:r>
              <a:rPr lang="tr-TR" b="1" dirty="0" smtClean="0"/>
              <a:t>- </a:t>
            </a:r>
            <a:r>
              <a:rPr lang="tr-TR" dirty="0"/>
              <a:t>İkinci </a:t>
            </a:r>
            <a:r>
              <a:rPr lang="tr-TR" dirty="0">
                <a:solidFill>
                  <a:srgbClr val="00B050"/>
                </a:solidFill>
              </a:rPr>
              <a:t>onay</a:t>
            </a:r>
            <a:r>
              <a:rPr lang="tr-TR" dirty="0"/>
              <a:t>/</a:t>
            </a:r>
            <a:r>
              <a:rPr lang="tr-TR" dirty="0" err="1">
                <a:solidFill>
                  <a:srgbClr val="FF0000"/>
                </a:solidFill>
              </a:rPr>
              <a:t>red</a:t>
            </a:r>
            <a:r>
              <a:rPr lang="tr-TR" dirty="0"/>
              <a:t> işlemi yapılırken, İlçe İSG Büro Yöneticilerinin onay işlemlerinin doğruluğunu teyit edecek şekilde, muhtemel harcamanın sınıflandırmasında kullanılan </a:t>
            </a:r>
            <a:r>
              <a:rPr lang="tr-TR" b="1" dirty="0"/>
              <a:t>ekonomik kodların </a:t>
            </a:r>
            <a:r>
              <a:rPr lang="tr-TR" dirty="0"/>
              <a:t>uygunluğu ile ödenek miktarının ihtiyacın karşılanmasında </a:t>
            </a:r>
            <a:r>
              <a:rPr lang="tr-TR" b="1" dirty="0"/>
              <a:t>piyasa koşullarının </a:t>
            </a:r>
            <a:r>
              <a:rPr lang="tr-TR" dirty="0"/>
              <a:t>uygunluğu kontrol edilerek, gerekli  hassasiyeti sağlayacak şekilde karar verilmesi,</a:t>
            </a:r>
          </a:p>
          <a:p>
            <a:pPr marL="0" indent="0">
              <a:buNone/>
            </a:pPr>
            <a:endParaRPr lang="tr-TR" dirty="0"/>
          </a:p>
          <a:p>
            <a:endParaRPr lang="tr-TR" dirty="0"/>
          </a:p>
        </p:txBody>
      </p:sp>
    </p:spTree>
    <p:extLst>
      <p:ext uri="{BB962C8B-B14F-4D97-AF65-F5344CB8AC3E}">
        <p14:creationId xmlns:p14="http://schemas.microsoft.com/office/powerpoint/2010/main" val="7630985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dirty="0" smtClean="0">
                <a:solidFill>
                  <a:srgbClr val="FF0000"/>
                </a:solidFill>
              </a:rPr>
              <a:t>İL MİLLİ EĞİTİM ONAYI</a:t>
            </a:r>
            <a:endParaRPr lang="tr-TR" sz="4400" dirty="0">
              <a:solidFill>
                <a:srgbClr val="FF0000"/>
              </a:solidFill>
            </a:endParaRPr>
          </a:p>
        </p:txBody>
      </p:sp>
      <p:sp>
        <p:nvSpPr>
          <p:cNvPr id="3" name="İçerik Yer Tutucusu 2"/>
          <p:cNvSpPr>
            <a:spLocks noGrp="1"/>
          </p:cNvSpPr>
          <p:nvPr>
            <p:ph idx="1"/>
          </p:nvPr>
        </p:nvSpPr>
        <p:spPr/>
        <p:txBody>
          <a:bodyPr/>
          <a:lstStyle/>
          <a:p>
            <a:pPr marL="0" indent="0">
              <a:buNone/>
            </a:pPr>
            <a:r>
              <a:rPr lang="tr-TR" dirty="0" smtClean="0">
                <a:solidFill>
                  <a:srgbClr val="FF0000"/>
                </a:solidFill>
              </a:rPr>
              <a:t>«h» Maddesi</a:t>
            </a:r>
            <a:r>
              <a:rPr lang="tr-TR" dirty="0" smtClean="0"/>
              <a:t>-Bakanlığımız </a:t>
            </a:r>
            <a:r>
              <a:rPr lang="tr-TR" dirty="0"/>
              <a:t>Temel Eğitim Genel Müdürlüğüne bağlı okullarının  ödenek ihtiyacı taleplerine ait ikinci onay işlemini müteakip, İl Milli Eğitim Müdürlüğü </a:t>
            </a:r>
            <a:r>
              <a:rPr lang="tr-TR" b="1" dirty="0"/>
              <a:t>Destek Hizmetleri Şube yetkilisi </a:t>
            </a:r>
            <a:r>
              <a:rPr lang="tr-TR" dirty="0"/>
              <a:t>tarafından sisteme giriş yapılarak son </a:t>
            </a:r>
            <a:r>
              <a:rPr lang="tr-TR" dirty="0">
                <a:solidFill>
                  <a:srgbClr val="00B050"/>
                </a:solidFill>
              </a:rPr>
              <a:t>onay</a:t>
            </a:r>
            <a:r>
              <a:rPr lang="tr-TR" dirty="0"/>
              <a:t>/</a:t>
            </a:r>
            <a:r>
              <a:rPr lang="tr-TR" dirty="0" err="1">
                <a:solidFill>
                  <a:srgbClr val="FF0000"/>
                </a:solidFill>
              </a:rPr>
              <a:t>red</a:t>
            </a:r>
            <a:r>
              <a:rPr lang="tr-TR" dirty="0"/>
              <a:t> işlemlerinin yapılması, </a:t>
            </a:r>
          </a:p>
          <a:p>
            <a:pPr marL="0" indent="0">
              <a:buNone/>
            </a:pPr>
            <a:endParaRPr lang="tr-TR" dirty="0"/>
          </a:p>
        </p:txBody>
      </p:sp>
    </p:spTree>
    <p:extLst>
      <p:ext uri="{BB962C8B-B14F-4D97-AF65-F5344CB8AC3E}">
        <p14:creationId xmlns:p14="http://schemas.microsoft.com/office/powerpoint/2010/main" val="30875149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BAKANLIK ONAYI</a:t>
            </a:r>
            <a:endParaRPr lang="tr-TR" dirty="0">
              <a:solidFill>
                <a:srgbClr val="FF0000"/>
              </a:solidFill>
            </a:endParaRPr>
          </a:p>
        </p:txBody>
      </p:sp>
      <p:sp>
        <p:nvSpPr>
          <p:cNvPr id="3" name="İçerik Yer Tutucusu 2"/>
          <p:cNvSpPr>
            <a:spLocks noGrp="1"/>
          </p:cNvSpPr>
          <p:nvPr>
            <p:ph idx="1"/>
          </p:nvPr>
        </p:nvSpPr>
        <p:spPr/>
        <p:txBody>
          <a:bodyPr/>
          <a:lstStyle/>
          <a:p>
            <a:pPr marL="0" indent="0">
              <a:buNone/>
            </a:pPr>
            <a:r>
              <a:rPr lang="tr-TR" dirty="0" smtClean="0">
                <a:solidFill>
                  <a:srgbClr val="FF0000"/>
                </a:solidFill>
              </a:rPr>
              <a:t>«ı» Maddesi</a:t>
            </a:r>
            <a:r>
              <a:rPr lang="tr-TR" dirty="0" smtClean="0"/>
              <a:t>-Bakanlığımız </a:t>
            </a:r>
            <a:r>
              <a:rPr lang="tr-TR" dirty="0"/>
              <a:t>merkez teşkilatında ödenek gönderiminde; Genel Müdürlüklerin/Başkanlıkların bütçe ve mali kaynakları hakkında görevli Daire Başkanlıklarında yetkilendirilmiş, süreç takip sorumluluğuna sahip uzman tarafından son </a:t>
            </a:r>
            <a:r>
              <a:rPr lang="tr-TR" dirty="0">
                <a:solidFill>
                  <a:srgbClr val="00B050"/>
                </a:solidFill>
              </a:rPr>
              <a:t>onay</a:t>
            </a:r>
            <a:r>
              <a:rPr lang="tr-TR" dirty="0"/>
              <a:t>/</a:t>
            </a:r>
            <a:r>
              <a:rPr lang="tr-TR" dirty="0" err="1">
                <a:solidFill>
                  <a:srgbClr val="FF0000"/>
                </a:solidFill>
              </a:rPr>
              <a:t>red</a:t>
            </a:r>
            <a:r>
              <a:rPr lang="tr-TR" dirty="0"/>
              <a:t> işlemlerinin yapılması,</a:t>
            </a:r>
          </a:p>
          <a:p>
            <a:pPr marL="0" indent="0">
              <a:buNone/>
            </a:pPr>
            <a:endParaRPr lang="tr-TR" dirty="0"/>
          </a:p>
        </p:txBody>
      </p:sp>
    </p:spTree>
    <p:extLst>
      <p:ext uri="{BB962C8B-B14F-4D97-AF65-F5344CB8AC3E}">
        <p14:creationId xmlns:p14="http://schemas.microsoft.com/office/powerpoint/2010/main" val="30317063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571500" indent="-571500">
              <a:buAutoNum type="romanLcParenR"/>
            </a:pPr>
            <a:r>
              <a:rPr lang="tr-TR" b="1" dirty="0" smtClean="0">
                <a:solidFill>
                  <a:srgbClr val="FF0000"/>
                </a:solidFill>
              </a:rPr>
              <a:t>Maddesi</a:t>
            </a:r>
            <a:r>
              <a:rPr lang="tr-TR" dirty="0" smtClean="0">
                <a:solidFill>
                  <a:srgbClr val="FF0000"/>
                </a:solidFill>
              </a:rPr>
              <a:t>-  </a:t>
            </a:r>
            <a:r>
              <a:rPr lang="tr-TR" dirty="0" smtClean="0"/>
              <a:t>Bakanlığımız </a:t>
            </a:r>
            <a:r>
              <a:rPr lang="tr-TR" dirty="0"/>
              <a:t>merkez teşkilatı birimlerine bağlı okul/kurumlar ile Temel Eğitim Genel Müdürlüğüne bağlı okulların, ödenek ihtiyacının "</a:t>
            </a:r>
            <a:r>
              <a:rPr lang="tr-TR" dirty="0" err="1"/>
              <a:t>h"ve</a:t>
            </a:r>
            <a:r>
              <a:rPr lang="tr-TR" dirty="0"/>
              <a:t> "</a:t>
            </a:r>
            <a:r>
              <a:rPr lang="tr-TR" dirty="0" err="1"/>
              <a:t>ı"maddelerindeki</a:t>
            </a:r>
            <a:r>
              <a:rPr lang="tr-TR" dirty="0"/>
              <a:t> esaslara göre son </a:t>
            </a:r>
            <a:r>
              <a:rPr lang="tr-TR" dirty="0">
                <a:solidFill>
                  <a:srgbClr val="00B050"/>
                </a:solidFill>
              </a:rPr>
              <a:t>onay</a:t>
            </a:r>
            <a:r>
              <a:rPr lang="tr-TR" dirty="0"/>
              <a:t>/</a:t>
            </a:r>
            <a:r>
              <a:rPr lang="tr-TR" dirty="0" err="1">
                <a:solidFill>
                  <a:srgbClr val="FF0000"/>
                </a:solidFill>
              </a:rPr>
              <a:t>red</a:t>
            </a:r>
            <a:r>
              <a:rPr lang="tr-TR" dirty="0"/>
              <a:t> işlemi yapılırken; </a:t>
            </a:r>
          </a:p>
          <a:p>
            <a:pPr marL="571500" indent="-571500"/>
            <a:endParaRPr lang="tr-TR" dirty="0"/>
          </a:p>
          <a:p>
            <a:endParaRPr lang="tr-TR" dirty="0"/>
          </a:p>
        </p:txBody>
      </p:sp>
    </p:spTree>
    <p:extLst>
      <p:ext uri="{BB962C8B-B14F-4D97-AF65-F5344CB8AC3E}">
        <p14:creationId xmlns:p14="http://schemas.microsoft.com/office/powerpoint/2010/main" val="37152391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solidFill>
                  <a:srgbClr val="00B050"/>
                </a:solidFill>
              </a:rPr>
              <a:t>ONAY</a:t>
            </a:r>
            <a:r>
              <a:rPr lang="tr-TR" sz="3600" dirty="0" smtClean="0">
                <a:solidFill>
                  <a:srgbClr val="FF0000"/>
                </a:solidFill>
              </a:rPr>
              <a:t>/ </a:t>
            </a:r>
            <a:r>
              <a:rPr lang="tr-TR" sz="3600" dirty="0" smtClean="0">
                <a:solidFill>
                  <a:srgbClr val="FFC000"/>
                </a:solidFill>
              </a:rPr>
              <a:t>RED</a:t>
            </a:r>
            <a:r>
              <a:rPr lang="tr-TR" sz="3600" dirty="0" smtClean="0">
                <a:solidFill>
                  <a:srgbClr val="FF0000"/>
                </a:solidFill>
              </a:rPr>
              <a:t> SÜRECİNDE DİKKAT EDİLECEK HUSUSLAR</a:t>
            </a:r>
            <a:endParaRPr lang="tr-TR" sz="3600" dirty="0">
              <a:solidFill>
                <a:srgbClr val="FF0000"/>
              </a:solidFill>
            </a:endParaRPr>
          </a:p>
        </p:txBody>
      </p:sp>
      <p:sp>
        <p:nvSpPr>
          <p:cNvPr id="3" name="İçerik Yer Tutucusu 2"/>
          <p:cNvSpPr>
            <a:spLocks noGrp="1"/>
          </p:cNvSpPr>
          <p:nvPr>
            <p:ph idx="1"/>
          </p:nvPr>
        </p:nvSpPr>
        <p:spPr/>
        <p:txBody>
          <a:bodyPr/>
          <a:lstStyle/>
          <a:p>
            <a:pPr marL="0" indent="0">
              <a:buNone/>
            </a:pPr>
            <a:r>
              <a:rPr lang="tr-TR" dirty="0">
                <a:solidFill>
                  <a:srgbClr val="00B0F0"/>
                </a:solidFill>
              </a:rPr>
              <a:t>1) </a:t>
            </a:r>
            <a:r>
              <a:rPr lang="tr-TR" dirty="0"/>
              <a:t>Can ve mal güvenliği hususları, ileride telafisi mümkün olmayan durumlar ile idari ve hukuki süreçlerle karşılaşılmaması için ivedilikle değerlendirme yapılması,</a:t>
            </a:r>
          </a:p>
          <a:p>
            <a:pPr marL="0" indent="0">
              <a:buNone/>
            </a:pPr>
            <a:r>
              <a:rPr lang="tr-TR" dirty="0">
                <a:solidFill>
                  <a:srgbClr val="00B0F0"/>
                </a:solidFill>
              </a:rPr>
              <a:t>2) </a:t>
            </a:r>
            <a:r>
              <a:rPr lang="tr-TR" dirty="0"/>
              <a:t>Ödenek talebine ilişkin sistemdeki veriler değerlendirirken, üst amirlerle paylaşılarak karar verilmesi gereken hususlara dikkat edilmesi,</a:t>
            </a:r>
          </a:p>
          <a:p>
            <a:endParaRPr lang="tr-TR" dirty="0"/>
          </a:p>
        </p:txBody>
      </p:sp>
    </p:spTree>
    <p:extLst>
      <p:ext uri="{BB962C8B-B14F-4D97-AF65-F5344CB8AC3E}">
        <p14:creationId xmlns:p14="http://schemas.microsoft.com/office/powerpoint/2010/main" val="1331587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dirty="0">
                <a:solidFill>
                  <a:srgbClr val="00B0F0"/>
                </a:solidFill>
              </a:rPr>
              <a:t>3) </a:t>
            </a:r>
            <a:r>
              <a:rPr lang="tr-TR" dirty="0" err="1"/>
              <a:t>Red</a:t>
            </a:r>
            <a:r>
              <a:rPr lang="tr-TR" dirty="0"/>
              <a:t> işlemi yapılırken, sistemde açıklama kısmına mutlaka </a:t>
            </a:r>
            <a:r>
              <a:rPr lang="tr-TR" dirty="0" err="1"/>
              <a:t>red</a:t>
            </a:r>
            <a:r>
              <a:rPr lang="tr-TR" dirty="0"/>
              <a:t> gerekçesinin yazılması,</a:t>
            </a:r>
          </a:p>
          <a:p>
            <a:pPr marL="0" indent="0">
              <a:buNone/>
            </a:pPr>
            <a:r>
              <a:rPr lang="tr-TR" dirty="0">
                <a:solidFill>
                  <a:srgbClr val="00B0F0"/>
                </a:solidFill>
              </a:rPr>
              <a:t>4) </a:t>
            </a:r>
            <a:r>
              <a:rPr lang="tr-TR" dirty="0"/>
              <a:t>Onay İşlemi yapılırken, gönderilecek ödeneğe ait evrak kayıt tarih ve sayısının yazılması, </a:t>
            </a:r>
          </a:p>
          <a:p>
            <a:pPr marL="0" indent="0">
              <a:buNone/>
            </a:pPr>
            <a:r>
              <a:rPr lang="tr-TR" dirty="0">
                <a:solidFill>
                  <a:srgbClr val="00B0F0"/>
                </a:solidFill>
              </a:rPr>
              <a:t>5) </a:t>
            </a:r>
            <a:r>
              <a:rPr lang="tr-TR" dirty="0"/>
              <a:t>Uygun olmayan ödenek kalemi ve görev alanı dışında sehven gelen taleplerin ivedilikle </a:t>
            </a:r>
            <a:r>
              <a:rPr lang="tr-TR" dirty="0" err="1"/>
              <a:t>red</a:t>
            </a:r>
            <a:r>
              <a:rPr lang="tr-TR" dirty="0"/>
              <a:t> edilmesi,</a:t>
            </a:r>
          </a:p>
          <a:p>
            <a:pPr marL="0" indent="0">
              <a:buNone/>
            </a:pPr>
            <a:r>
              <a:rPr lang="tr-TR" dirty="0">
                <a:solidFill>
                  <a:srgbClr val="00B0F0"/>
                </a:solidFill>
              </a:rPr>
              <a:t>6) </a:t>
            </a:r>
            <a:r>
              <a:rPr lang="tr-TR" dirty="0"/>
              <a:t>Talep edilen ödenek ihtiyaç miktarlarının karşılanabilir düzeyde olmasına ve piyasa şartlarına uygunluğuna dikkat edilmesi,</a:t>
            </a:r>
          </a:p>
          <a:p>
            <a:pPr algn="just"/>
            <a:endParaRPr lang="tr-TR" dirty="0"/>
          </a:p>
        </p:txBody>
      </p:sp>
    </p:spTree>
    <p:extLst>
      <p:ext uri="{BB962C8B-B14F-4D97-AF65-F5344CB8AC3E}">
        <p14:creationId xmlns:p14="http://schemas.microsoft.com/office/powerpoint/2010/main" val="18180685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ÖDENEK SONRASI</a:t>
            </a:r>
            <a:endParaRPr lang="tr-TR" dirty="0">
              <a:solidFill>
                <a:srgbClr val="FF0000"/>
              </a:solidFill>
            </a:endParaRPr>
          </a:p>
        </p:txBody>
      </p:sp>
      <p:sp>
        <p:nvSpPr>
          <p:cNvPr id="3" name="İçerik Yer Tutucusu 2"/>
          <p:cNvSpPr>
            <a:spLocks noGrp="1"/>
          </p:cNvSpPr>
          <p:nvPr>
            <p:ph idx="1"/>
          </p:nvPr>
        </p:nvSpPr>
        <p:spPr/>
        <p:txBody>
          <a:bodyPr/>
          <a:lstStyle/>
          <a:p>
            <a:pPr marL="0" indent="0">
              <a:buNone/>
            </a:pPr>
            <a:r>
              <a:rPr lang="tr-TR" b="1" dirty="0" smtClean="0">
                <a:solidFill>
                  <a:srgbClr val="FF0000"/>
                </a:solidFill>
              </a:rPr>
              <a:t>«j» Maddesi </a:t>
            </a:r>
            <a:r>
              <a:rPr lang="tr-TR" dirty="0" smtClean="0">
                <a:solidFill>
                  <a:srgbClr val="FF0000"/>
                </a:solidFill>
              </a:rPr>
              <a:t>-</a:t>
            </a:r>
            <a:r>
              <a:rPr lang="tr-TR" dirty="0" smtClean="0"/>
              <a:t>İlçe </a:t>
            </a:r>
            <a:r>
              <a:rPr lang="tr-TR" dirty="0"/>
              <a:t>İSG Büro Yöneticileri ve İl İSGB Koordinatörlerince; ödenek gönderilen risklerin ortadan kaldırıldığına veya risk skorunun kabul edilebilir seviyeye indirgendiğine dair araştırma ve saha gözetimlerinin yapılması, risk değerlendirme revizyon işleminin gerçekleştirilmesi,</a:t>
            </a:r>
          </a:p>
          <a:p>
            <a:endParaRPr lang="tr-TR" dirty="0"/>
          </a:p>
          <a:p>
            <a:pPr marL="0" indent="0">
              <a:buNone/>
            </a:pPr>
            <a:endParaRPr lang="tr-TR" dirty="0"/>
          </a:p>
        </p:txBody>
      </p:sp>
    </p:spTree>
    <p:extLst>
      <p:ext uri="{BB962C8B-B14F-4D97-AF65-F5344CB8AC3E}">
        <p14:creationId xmlns:p14="http://schemas.microsoft.com/office/powerpoint/2010/main" val="2678184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solidFill>
                  <a:srgbClr val="FF0000"/>
                </a:solidFill>
              </a:rPr>
              <a:t>«k» Maddesi</a:t>
            </a:r>
            <a:r>
              <a:rPr lang="tr-TR" dirty="0" smtClean="0">
                <a:solidFill>
                  <a:srgbClr val="FF0000"/>
                </a:solidFill>
              </a:rPr>
              <a:t>-</a:t>
            </a:r>
            <a:r>
              <a:rPr lang="tr-TR" dirty="0" smtClean="0"/>
              <a:t>Mali </a:t>
            </a:r>
            <a:r>
              <a:rPr lang="tr-TR" dirty="0"/>
              <a:t>yıl sonunda, bütün onay/</a:t>
            </a:r>
            <a:r>
              <a:rPr lang="tr-TR" dirty="0" err="1"/>
              <a:t>red</a:t>
            </a:r>
            <a:r>
              <a:rPr lang="tr-TR" dirty="0"/>
              <a:t> yetkililerince, gönderilen/gönderilemeyen ödenek miktarlarına ait icmal listesinin sistem üzerinden oluşturularak onaylı suretlerinin  muhafaza edilmesi,</a:t>
            </a:r>
          </a:p>
          <a:p>
            <a:pPr marL="0" indent="0">
              <a:buNone/>
            </a:pPr>
            <a:endParaRPr lang="tr-TR" dirty="0"/>
          </a:p>
        </p:txBody>
      </p:sp>
    </p:spTree>
    <p:extLst>
      <p:ext uri="{BB962C8B-B14F-4D97-AF65-F5344CB8AC3E}">
        <p14:creationId xmlns:p14="http://schemas.microsoft.com/office/powerpoint/2010/main" val="34359661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a:t>Bilgi girişinde ve diğer tüm aşamalarda oluşacak aksaklıkların İlçe İSG büro yöneticisine  bildirilmesi, uygulamada birlik ve koordinasyonun sağlanması, hususlarına uygun olarak süreçlerin yönetilmesi gerekmektedir.</a:t>
            </a:r>
          </a:p>
          <a:p>
            <a:pPr marL="0" indent="0">
              <a:buNone/>
            </a:pPr>
            <a:endParaRPr lang="tr-TR" dirty="0"/>
          </a:p>
        </p:txBody>
      </p:sp>
    </p:spTree>
    <p:extLst>
      <p:ext uri="{BB962C8B-B14F-4D97-AF65-F5344CB8AC3E}">
        <p14:creationId xmlns:p14="http://schemas.microsoft.com/office/powerpoint/2010/main" val="10784208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DİKKAT !</a:t>
            </a:r>
            <a:endParaRPr lang="tr-TR" dirty="0">
              <a:solidFill>
                <a:srgbClr val="FF0000"/>
              </a:solidFill>
            </a:endParaRPr>
          </a:p>
        </p:txBody>
      </p:sp>
      <p:sp>
        <p:nvSpPr>
          <p:cNvPr id="3" name="İçerik Yer Tutucusu 2"/>
          <p:cNvSpPr>
            <a:spLocks noGrp="1"/>
          </p:cNvSpPr>
          <p:nvPr>
            <p:ph idx="1"/>
          </p:nvPr>
        </p:nvSpPr>
        <p:spPr/>
        <p:txBody>
          <a:bodyPr>
            <a:normAutofit/>
          </a:bodyPr>
          <a:lstStyle/>
          <a:p>
            <a:pPr marL="0" indent="0">
              <a:buNone/>
            </a:pPr>
            <a:r>
              <a:rPr lang="tr-TR" dirty="0"/>
              <a:t>İSG hizmetlerinin sürdürülmesinde ortaya çıkacak </a:t>
            </a:r>
            <a:r>
              <a:rPr lang="tr-TR" b="1" u="sng" dirty="0"/>
              <a:t>idari ve hukuki </a:t>
            </a:r>
            <a:r>
              <a:rPr lang="tr-TR" dirty="0"/>
              <a:t>iş ve işlemlerin dikkate alınarak, kamu zararı oluşumuna sebebiyet verilmeden, kamu kaynaklarının; yerinde, etkin ve verimli kullanılmasına dikkat edilerek, okul ve kurumların risk değerlendirmeleri sonucu belirlenen uygunsuzlukların giderilmesi için ödenek ihtiyaçlarının belirlenmesi, süreçlerin yönetimi ve takip edilmesi açısından önemli görülmektedir.</a:t>
            </a:r>
          </a:p>
          <a:p>
            <a:endParaRPr lang="tr-TR" dirty="0"/>
          </a:p>
        </p:txBody>
      </p:sp>
    </p:spTree>
    <p:extLst>
      <p:ext uri="{BB962C8B-B14F-4D97-AF65-F5344CB8AC3E}">
        <p14:creationId xmlns:p14="http://schemas.microsoft.com/office/powerpoint/2010/main" val="802805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p:cNvSpPr>
          <p:nvPr>
            <p:ph type="title"/>
          </p:nvPr>
        </p:nvSpPr>
        <p:spPr>
          <a:xfrm>
            <a:off x="539552" y="692696"/>
            <a:ext cx="8229600" cy="576262"/>
          </a:xfrm>
        </p:spPr>
        <p:txBody>
          <a:bodyPr rtlCol="0">
            <a:normAutofit/>
          </a:bodyPr>
          <a:lstStyle/>
          <a:p>
            <a:pPr eaLnBrk="1" fontAlgn="auto" hangingPunct="1">
              <a:spcAft>
                <a:spcPts val="0"/>
              </a:spcAft>
              <a:defRPr/>
            </a:pPr>
            <a:r>
              <a:rPr lang="tr-TR" sz="3200" b="1" dirty="0" smtClean="0">
                <a:solidFill>
                  <a:srgbClr val="800000"/>
                </a:solidFill>
                <a:latin typeface="Times New Roman" panose="02020603050405020304" pitchFamily="18" charset="0"/>
                <a:cs typeface="Times New Roman" panose="02020603050405020304" pitchFamily="18" charset="0"/>
              </a:rPr>
              <a:t>İş Sağlığı ve Güvenliği Kurulu</a:t>
            </a:r>
          </a:p>
        </p:txBody>
      </p:sp>
      <p:sp>
        <p:nvSpPr>
          <p:cNvPr id="83971" name="Rectangle 2"/>
          <p:cNvSpPr>
            <a:spLocks noGrp="1"/>
          </p:cNvSpPr>
          <p:nvPr>
            <p:ph idx="1"/>
          </p:nvPr>
        </p:nvSpPr>
        <p:spPr>
          <a:xfrm>
            <a:off x="683568" y="1700807"/>
            <a:ext cx="7920682" cy="4823817"/>
          </a:xfrm>
        </p:spPr>
        <p:txBody>
          <a:bodyPr/>
          <a:lstStyle/>
          <a:p>
            <a:pPr eaLnBrk="1" hangingPunct="1"/>
            <a:r>
              <a:rPr lang="tr-TR" b="1" dirty="0" smtClean="0">
                <a:solidFill>
                  <a:srgbClr val="800000"/>
                </a:solidFill>
              </a:rPr>
              <a:t>Elli ve daha fazla çalışanın</a:t>
            </a:r>
            <a:r>
              <a:rPr lang="tr-TR" b="1" dirty="0" smtClean="0"/>
              <a:t> </a:t>
            </a:r>
            <a:r>
              <a:rPr lang="tr-TR" dirty="0" smtClean="0"/>
              <a:t>bulunduğu </a:t>
            </a:r>
            <a:r>
              <a:rPr lang="tr-TR" b="1" dirty="0" smtClean="0">
                <a:solidFill>
                  <a:srgbClr val="800000"/>
                </a:solidFill>
              </a:rPr>
              <a:t>Altı aydan fazla süren sürekli işlerin yapıldığı</a:t>
            </a:r>
            <a:r>
              <a:rPr lang="tr-TR" b="1" dirty="0" smtClean="0"/>
              <a:t> </a:t>
            </a:r>
            <a:r>
              <a:rPr lang="tr-TR" dirty="0" smtClean="0"/>
              <a:t>işyerlerinde </a:t>
            </a:r>
            <a:r>
              <a:rPr lang="tr-TR" b="1" dirty="0" smtClean="0"/>
              <a:t>işveren, </a:t>
            </a:r>
            <a:r>
              <a:rPr lang="tr-TR" dirty="0" smtClean="0"/>
              <a:t>iş sağlığı ve güvenliği ile ilgili çalışmalarda bulunmak üzere </a:t>
            </a:r>
            <a:r>
              <a:rPr lang="tr-TR" b="1" dirty="0" smtClean="0">
                <a:solidFill>
                  <a:srgbClr val="800000"/>
                </a:solidFill>
              </a:rPr>
              <a:t>kurul oluşturur.</a:t>
            </a:r>
            <a:r>
              <a:rPr lang="tr-TR" dirty="0" smtClean="0"/>
              <a:t> </a:t>
            </a:r>
          </a:p>
          <a:p>
            <a:pPr eaLnBrk="1" hangingPunct="1"/>
            <a:endParaRPr lang="tr-TR" dirty="0" smtClean="0"/>
          </a:p>
          <a:p>
            <a:pPr eaLnBrk="1" hangingPunct="1"/>
            <a:r>
              <a:rPr lang="tr-TR" dirty="0" smtClean="0"/>
              <a:t>İşveren, </a:t>
            </a:r>
            <a:r>
              <a:rPr lang="tr-TR" b="1" dirty="0" smtClean="0">
                <a:solidFill>
                  <a:srgbClr val="800000"/>
                </a:solidFill>
              </a:rPr>
              <a:t>iş sağlığı ve güvenliği mevzuatına uygun kurul kararlarını uygulamak zorundadır.</a:t>
            </a:r>
            <a:endParaRPr lang="tr-TR" sz="3600" dirty="0" smtClean="0">
              <a:solidFill>
                <a:srgbClr val="800000"/>
              </a:solidFill>
            </a:endParaRPr>
          </a:p>
        </p:txBody>
      </p:sp>
    </p:spTree>
    <p:extLst>
      <p:ext uri="{BB962C8B-B14F-4D97-AF65-F5344CB8AC3E}">
        <p14:creationId xmlns:p14="http://schemas.microsoft.com/office/powerpoint/2010/main" val="862987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0" y="39688"/>
            <a:ext cx="9144000" cy="669925"/>
          </a:xfrm>
        </p:spPr>
        <p:txBody>
          <a:bodyPr/>
          <a:lstStyle/>
          <a:p>
            <a:pPr eaLnBrk="1" hangingPunct="1"/>
            <a:r>
              <a:rPr lang="tr-TR" altLang="tr-TR" sz="2400" b="1" smtClean="0">
                <a:latin typeface="Times New Roman" pitchFamily="18" charset="0"/>
                <a:cs typeface="Times New Roman" pitchFamily="18" charset="0"/>
              </a:rPr>
              <a:t>İŞ YERİ SAĞLIK VE GÜVENLİK MODÜLÜNE GİRİŞ YAPINIZ</a:t>
            </a:r>
          </a:p>
        </p:txBody>
      </p:sp>
      <p:pic>
        <p:nvPicPr>
          <p:cNvPr id="23555"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9144000"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5078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2217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Başlık 1"/>
          <p:cNvSpPr>
            <a:spLocks noGrp="1"/>
          </p:cNvSpPr>
          <p:nvPr>
            <p:ph type="title"/>
          </p:nvPr>
        </p:nvSpPr>
        <p:spPr>
          <a:xfrm>
            <a:off x="468313" y="188913"/>
            <a:ext cx="8229600" cy="868362"/>
          </a:xfrm>
        </p:spPr>
        <p:txBody>
          <a:bodyPr/>
          <a:lstStyle/>
          <a:p>
            <a:pPr eaLnBrk="1" hangingPunct="1"/>
            <a:r>
              <a:rPr lang="tr-TR" altLang="tr-TR" b="1" smtClean="0">
                <a:solidFill>
                  <a:srgbClr val="FF0000"/>
                </a:solidFill>
                <a:latin typeface="Times New Roman" pitchFamily="18" charset="0"/>
                <a:cs typeface="Times New Roman" pitchFamily="18" charset="0"/>
              </a:rPr>
              <a:t>OLASILIK</a:t>
            </a:r>
          </a:p>
        </p:txBody>
      </p:sp>
      <p:sp>
        <p:nvSpPr>
          <p:cNvPr id="3" name="İçerik Yer Tutucusu 2"/>
          <p:cNvSpPr>
            <a:spLocks noGrp="1"/>
          </p:cNvSpPr>
          <p:nvPr>
            <p:ph idx="1"/>
          </p:nvPr>
        </p:nvSpPr>
        <p:spPr>
          <a:xfrm>
            <a:off x="755576" y="1268759"/>
            <a:ext cx="7632848" cy="4454179"/>
          </a:xfrm>
        </p:spPr>
        <p:txBody>
          <a:bodyPr rtlCol="0">
            <a:normAutofit fontScale="77500" lnSpcReduction="20000"/>
          </a:bodyPr>
          <a:lstStyle/>
          <a:p>
            <a:pPr marL="0" indent="0" eaLnBrk="1" fontAlgn="auto" hangingPunct="1">
              <a:spcAft>
                <a:spcPts val="0"/>
              </a:spcAft>
              <a:buFont typeface="Arial" pitchFamily="34" charset="0"/>
              <a:buNone/>
              <a:defRPr/>
            </a:pPr>
            <a:r>
              <a:rPr lang="tr-TR" b="1" dirty="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         GÖZLEMLEDİĞİNİZ  TEHLİKENİN GERÇEKLEŞME  SIKLIĞINI  İFADE  EDER.</a:t>
            </a:r>
          </a:p>
          <a:p>
            <a:pPr marL="0" indent="0" eaLnBrk="1" fontAlgn="auto" hangingPunct="1">
              <a:spcAft>
                <a:spcPts val="0"/>
              </a:spcAft>
              <a:buFont typeface="Arial" pitchFamily="34" charset="0"/>
              <a:buNone/>
              <a:defRPr/>
            </a:pPr>
            <a:endParaRPr lang="tr-TR" b="1"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tr-TR" b="1" dirty="0" smtClean="0">
                <a:latin typeface="Times New Roman" panose="02020603050405020304" pitchFamily="18" charset="0"/>
                <a:cs typeface="Times New Roman" panose="02020603050405020304" pitchFamily="18" charset="0"/>
              </a:rPr>
              <a:t> </a:t>
            </a:r>
            <a:r>
              <a:rPr lang="tr-TR" sz="4100" b="1" u="sng" dirty="0" smtClean="0">
                <a:solidFill>
                  <a:srgbClr val="0070C0"/>
                </a:solidFill>
                <a:latin typeface="Times New Roman" panose="02020603050405020304" pitchFamily="18" charset="0"/>
                <a:cs typeface="Times New Roman" panose="02020603050405020304" pitchFamily="18" charset="0"/>
              </a:rPr>
              <a:t>1’DEN 5’E</a:t>
            </a:r>
            <a:r>
              <a:rPr lang="tr-TR" sz="4100" b="1" dirty="0" smtClean="0">
                <a:solidFill>
                  <a:srgbClr val="0070C0"/>
                </a:solidFill>
                <a:latin typeface="Times New Roman" panose="02020603050405020304" pitchFamily="18" charset="0"/>
                <a:cs typeface="Times New Roman" panose="02020603050405020304" pitchFamily="18" charset="0"/>
              </a:rPr>
              <a:t> </a:t>
            </a:r>
            <a:r>
              <a:rPr lang="tr-TR" sz="4100" b="1" dirty="0" smtClean="0">
                <a:latin typeface="Times New Roman" panose="02020603050405020304" pitchFamily="18" charset="0"/>
                <a:cs typeface="Times New Roman" panose="02020603050405020304" pitchFamily="18" charset="0"/>
              </a:rPr>
              <a:t>KADAR DEĞER VERİLEBİLİR.</a:t>
            </a:r>
          </a:p>
          <a:p>
            <a:pPr marL="0" indent="0" eaLnBrk="1" fontAlgn="auto" hangingPunct="1">
              <a:spcAft>
                <a:spcPts val="0"/>
              </a:spcAft>
              <a:buFont typeface="Arial" pitchFamily="34" charset="0"/>
              <a:buNone/>
              <a:defRPr/>
            </a:pPr>
            <a:endParaRPr lang="tr-TR" b="1"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tr-TR" b="1" dirty="0" smtClean="0">
                <a:latin typeface="Times New Roman" panose="02020603050405020304" pitchFamily="18" charset="0"/>
                <a:cs typeface="Times New Roman" panose="02020603050405020304" pitchFamily="18" charset="0"/>
              </a:rPr>
              <a:t>1- ÇOK DÜŞÜK (</a:t>
            </a:r>
            <a:r>
              <a:rPr lang="tr-TR" b="1" dirty="0" smtClean="0">
                <a:solidFill>
                  <a:srgbClr val="FF0000"/>
                </a:solidFill>
                <a:latin typeface="Times New Roman" panose="02020603050405020304" pitchFamily="18" charset="0"/>
                <a:cs typeface="Times New Roman" panose="02020603050405020304" pitchFamily="18" charset="0"/>
              </a:rPr>
              <a:t>BİRKAÇ YILDA BİR</a:t>
            </a:r>
            <a:r>
              <a:rPr lang="tr-TR" b="1" dirty="0" smtClean="0">
                <a:latin typeface="Times New Roman" panose="02020603050405020304" pitchFamily="18" charset="0"/>
                <a:cs typeface="Times New Roman" panose="02020603050405020304" pitchFamily="18" charset="0"/>
              </a:rPr>
              <a:t>)</a:t>
            </a:r>
            <a:endParaRPr lang="tr-TR" sz="800" b="1"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endParaRPr lang="tr-TR" sz="900" b="1"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tr-TR" b="1" dirty="0" smtClean="0">
                <a:latin typeface="Times New Roman" panose="02020603050405020304" pitchFamily="18" charset="0"/>
                <a:cs typeface="Times New Roman" panose="02020603050405020304" pitchFamily="18" charset="0"/>
              </a:rPr>
              <a:t>2- DÜŞÜK (</a:t>
            </a:r>
            <a:r>
              <a:rPr lang="tr-TR" b="1" dirty="0" smtClean="0">
                <a:solidFill>
                  <a:srgbClr val="FF0000"/>
                </a:solidFill>
                <a:latin typeface="Times New Roman" panose="02020603050405020304" pitchFamily="18" charset="0"/>
                <a:cs typeface="Times New Roman" panose="02020603050405020304" pitchFamily="18" charset="0"/>
              </a:rPr>
              <a:t>YILDA BİR KEZ</a:t>
            </a:r>
            <a:r>
              <a:rPr lang="tr-TR" b="1"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 typeface="Arial" pitchFamily="34" charset="0"/>
              <a:buNone/>
              <a:defRPr/>
            </a:pPr>
            <a:endParaRPr lang="tr-TR" sz="1000" b="1"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tr-TR" b="1" dirty="0" smtClean="0">
                <a:latin typeface="Times New Roman" panose="02020603050405020304" pitchFamily="18" charset="0"/>
                <a:cs typeface="Times New Roman" panose="02020603050405020304" pitchFamily="18" charset="0"/>
              </a:rPr>
              <a:t>3- ORTA (</a:t>
            </a:r>
            <a:r>
              <a:rPr lang="tr-TR" b="1" dirty="0" smtClean="0">
                <a:solidFill>
                  <a:srgbClr val="FF0000"/>
                </a:solidFill>
                <a:latin typeface="Times New Roman" panose="02020603050405020304" pitchFamily="18" charset="0"/>
                <a:cs typeface="Times New Roman" panose="02020603050405020304" pitchFamily="18" charset="0"/>
              </a:rPr>
              <a:t>YILDA BİRKAÇ KEZ</a:t>
            </a:r>
            <a:r>
              <a:rPr lang="tr-TR" b="1"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 typeface="Arial" pitchFamily="34" charset="0"/>
              <a:buNone/>
              <a:defRPr/>
            </a:pPr>
            <a:endParaRPr lang="tr-TR" sz="1000" b="1"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tr-TR" b="1" dirty="0" smtClean="0">
                <a:latin typeface="Times New Roman" panose="02020603050405020304" pitchFamily="18" charset="0"/>
                <a:cs typeface="Times New Roman" panose="02020603050405020304" pitchFamily="18" charset="0"/>
              </a:rPr>
              <a:t>4- YÜKSEK (</a:t>
            </a:r>
            <a:r>
              <a:rPr lang="tr-TR" b="1" dirty="0" smtClean="0">
                <a:solidFill>
                  <a:srgbClr val="FF0000"/>
                </a:solidFill>
                <a:latin typeface="Times New Roman" panose="02020603050405020304" pitchFamily="18" charset="0"/>
                <a:cs typeface="Times New Roman" panose="02020603050405020304" pitchFamily="18" charset="0"/>
              </a:rPr>
              <a:t>AYDA BİR</a:t>
            </a:r>
            <a:r>
              <a:rPr lang="tr-TR" b="1"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 typeface="Arial" pitchFamily="34" charset="0"/>
              <a:buNone/>
              <a:defRPr/>
            </a:pPr>
            <a:endParaRPr lang="tr-TR" sz="1000" b="1"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tr-TR" b="1" dirty="0" smtClean="0">
                <a:latin typeface="Times New Roman" panose="02020603050405020304" pitchFamily="18" charset="0"/>
                <a:cs typeface="Times New Roman" panose="02020603050405020304" pitchFamily="18" charset="0"/>
              </a:rPr>
              <a:t>5- ÇOK YÜKSEK (</a:t>
            </a:r>
            <a:r>
              <a:rPr lang="tr-TR" b="1" dirty="0" smtClean="0">
                <a:solidFill>
                  <a:srgbClr val="FF0000"/>
                </a:solidFill>
                <a:latin typeface="Times New Roman" panose="02020603050405020304" pitchFamily="18" charset="0"/>
                <a:cs typeface="Times New Roman" panose="02020603050405020304" pitchFamily="18" charset="0"/>
              </a:rPr>
              <a:t>HAFTADA BİR, HERGÜN</a:t>
            </a:r>
            <a:r>
              <a:rPr lang="tr-TR" b="1" dirty="0" smtClean="0">
                <a:latin typeface="Times New Roman" panose="02020603050405020304" pitchFamily="18" charset="0"/>
                <a:cs typeface="Times New Roman" panose="02020603050405020304" pitchFamily="18" charset="0"/>
              </a:rPr>
              <a:t>)</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69134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41798"/>
            <a:ext cx="8676456" cy="523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Başlık 1"/>
          <p:cNvSpPr>
            <a:spLocks noGrp="1"/>
          </p:cNvSpPr>
          <p:nvPr>
            <p:ph type="title"/>
          </p:nvPr>
        </p:nvSpPr>
        <p:spPr>
          <a:xfrm>
            <a:off x="899592" y="692696"/>
            <a:ext cx="8136458" cy="504278"/>
          </a:xfrm>
        </p:spPr>
        <p:txBody>
          <a:bodyPr>
            <a:normAutofit fontScale="90000"/>
          </a:bodyPr>
          <a:lstStyle/>
          <a:p>
            <a:pPr eaLnBrk="1" hangingPunct="1"/>
            <a:r>
              <a:rPr lang="tr-TR" altLang="tr-TR" sz="3600" b="1" dirty="0" smtClean="0">
                <a:solidFill>
                  <a:srgbClr val="FF0000"/>
                </a:solidFill>
                <a:latin typeface="Times New Roman" pitchFamily="18" charset="0"/>
                <a:cs typeface="Times New Roman" pitchFamily="18" charset="0"/>
              </a:rPr>
              <a:t>ÖRNEĞİN : TRAFİKTE HER ZAMAN KAZA YAPMA ‘’</a:t>
            </a:r>
            <a:r>
              <a:rPr lang="tr-TR" altLang="tr-TR" sz="3600" b="1" dirty="0" smtClean="0">
                <a:solidFill>
                  <a:srgbClr val="0070C0"/>
                </a:solidFill>
                <a:latin typeface="Times New Roman" pitchFamily="18" charset="0"/>
                <a:cs typeface="Times New Roman" pitchFamily="18" charset="0"/>
              </a:rPr>
              <a:t>OLASIĞI</a:t>
            </a:r>
            <a:r>
              <a:rPr lang="tr-TR" altLang="tr-TR" sz="3600" b="1" dirty="0" smtClean="0">
                <a:solidFill>
                  <a:srgbClr val="FF0000"/>
                </a:solidFill>
                <a:latin typeface="Times New Roman" pitchFamily="18" charset="0"/>
                <a:cs typeface="Times New Roman" pitchFamily="18" charset="0"/>
              </a:rPr>
              <a:t>’’ VARDIR.</a:t>
            </a:r>
          </a:p>
        </p:txBody>
      </p:sp>
    </p:spTree>
    <p:extLst>
      <p:ext uri="{BB962C8B-B14F-4D97-AF65-F5344CB8AC3E}">
        <p14:creationId xmlns:p14="http://schemas.microsoft.com/office/powerpoint/2010/main" val="15106373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238"/>
            <a:ext cx="9144000"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0559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Başlık 1"/>
          <p:cNvSpPr>
            <a:spLocks noGrp="1"/>
          </p:cNvSpPr>
          <p:nvPr>
            <p:ph type="title"/>
          </p:nvPr>
        </p:nvSpPr>
        <p:spPr>
          <a:xfrm>
            <a:off x="467544" y="476672"/>
            <a:ext cx="8229600" cy="779462"/>
          </a:xfrm>
        </p:spPr>
        <p:txBody>
          <a:bodyPr>
            <a:normAutofit fontScale="90000"/>
          </a:bodyPr>
          <a:lstStyle/>
          <a:p>
            <a:pPr eaLnBrk="1" hangingPunct="1"/>
            <a:r>
              <a:rPr lang="tr-TR" altLang="tr-TR" b="1" dirty="0" smtClean="0">
                <a:solidFill>
                  <a:srgbClr val="FF0000"/>
                </a:solidFill>
                <a:latin typeface="Times New Roman" pitchFamily="18" charset="0"/>
                <a:cs typeface="Times New Roman" pitchFamily="18" charset="0"/>
              </a:rPr>
              <a:t>ŞİDDET</a:t>
            </a:r>
          </a:p>
        </p:txBody>
      </p:sp>
      <p:sp>
        <p:nvSpPr>
          <p:cNvPr id="32771" name="İçerik Yer Tutucusu 2"/>
          <p:cNvSpPr>
            <a:spLocks noGrp="1"/>
          </p:cNvSpPr>
          <p:nvPr>
            <p:ph idx="1"/>
          </p:nvPr>
        </p:nvSpPr>
        <p:spPr>
          <a:xfrm>
            <a:off x="683569" y="1196752"/>
            <a:ext cx="7704856" cy="5400898"/>
          </a:xfrm>
        </p:spPr>
        <p:txBody>
          <a:bodyPr>
            <a:normAutofit fontScale="85000" lnSpcReduction="10000"/>
          </a:bodyPr>
          <a:lstStyle/>
          <a:p>
            <a:pPr marL="0" indent="0" eaLnBrk="1" hangingPunct="1">
              <a:buFont typeface="Arial" charset="0"/>
              <a:buNone/>
            </a:pPr>
            <a:r>
              <a:rPr lang="tr-TR" altLang="tr-TR" sz="2800" b="1" dirty="0" smtClean="0">
                <a:latin typeface="Times New Roman" pitchFamily="18" charset="0"/>
                <a:cs typeface="Times New Roman" pitchFamily="18" charset="0"/>
              </a:rPr>
              <a:t>    GÖZLEMLEDİĞİNİZ OLAYIN GERÇEKLEŞMESİ DURUMUNDA OLUŞACAK ZARARIN VE YA YARALANMANIN BÜYÜKLÜĞÜNÜ İFADE EDER. </a:t>
            </a:r>
          </a:p>
          <a:p>
            <a:pPr marL="0" indent="0" eaLnBrk="1" hangingPunct="1">
              <a:buFont typeface="Arial" charset="0"/>
              <a:buNone/>
            </a:pPr>
            <a:r>
              <a:rPr lang="tr-TR" altLang="tr-TR" b="1" u="sng" dirty="0" smtClean="0">
                <a:solidFill>
                  <a:srgbClr val="0070C0"/>
                </a:solidFill>
                <a:latin typeface="Times New Roman" pitchFamily="18" charset="0"/>
                <a:cs typeface="Times New Roman" pitchFamily="18" charset="0"/>
              </a:rPr>
              <a:t>1’DEN 5’E</a:t>
            </a:r>
            <a:r>
              <a:rPr lang="tr-TR" altLang="tr-TR" b="1" dirty="0" smtClean="0">
                <a:solidFill>
                  <a:srgbClr val="0070C0"/>
                </a:solidFill>
                <a:latin typeface="Times New Roman" pitchFamily="18" charset="0"/>
                <a:cs typeface="Times New Roman" pitchFamily="18" charset="0"/>
              </a:rPr>
              <a:t> </a:t>
            </a:r>
            <a:r>
              <a:rPr lang="tr-TR" altLang="tr-TR" b="1" dirty="0" smtClean="0">
                <a:latin typeface="Times New Roman" pitchFamily="18" charset="0"/>
                <a:cs typeface="Times New Roman" pitchFamily="18" charset="0"/>
              </a:rPr>
              <a:t>KADAR DEĞER VERİLEBİLİR.</a:t>
            </a:r>
          </a:p>
          <a:p>
            <a:pPr marL="0" indent="0" eaLnBrk="1" hangingPunct="1">
              <a:buFont typeface="Arial" charset="0"/>
              <a:buNone/>
            </a:pPr>
            <a:endParaRPr lang="tr-TR" altLang="tr-TR" sz="2800" b="1" dirty="0" smtClean="0">
              <a:latin typeface="Times New Roman" pitchFamily="18" charset="0"/>
              <a:cs typeface="Times New Roman" pitchFamily="18" charset="0"/>
            </a:endParaRPr>
          </a:p>
          <a:p>
            <a:pPr marL="0" indent="0" eaLnBrk="1" hangingPunct="1">
              <a:buFont typeface="Arial" charset="0"/>
              <a:buNone/>
            </a:pPr>
            <a:r>
              <a:rPr lang="tr-TR" altLang="tr-TR" sz="2800" b="1" dirty="0" smtClean="0">
                <a:latin typeface="Times New Roman" pitchFamily="18" charset="0"/>
                <a:cs typeface="Times New Roman" pitchFamily="18" charset="0"/>
              </a:rPr>
              <a:t>1-ÇOK HAFİF </a:t>
            </a:r>
            <a:r>
              <a:rPr lang="tr-TR" altLang="tr-TR" sz="2400" b="1" dirty="0" smtClean="0">
                <a:latin typeface="Times New Roman" pitchFamily="18" charset="0"/>
                <a:cs typeface="Times New Roman" pitchFamily="18" charset="0"/>
              </a:rPr>
              <a:t>(</a:t>
            </a:r>
            <a:r>
              <a:rPr lang="tr-TR" altLang="tr-TR" sz="2400" b="1" dirty="0" smtClean="0">
                <a:solidFill>
                  <a:srgbClr val="FF0000"/>
                </a:solidFill>
                <a:latin typeface="Times New Roman" pitchFamily="18" charset="0"/>
                <a:cs typeface="Times New Roman" pitchFamily="18" charset="0"/>
              </a:rPr>
              <a:t>YARALANMASIZ, DÜŞÜK MADDİ KAYIP</a:t>
            </a:r>
            <a:r>
              <a:rPr lang="tr-TR" altLang="tr-TR" sz="2400" b="1" dirty="0" smtClean="0">
                <a:latin typeface="Times New Roman" pitchFamily="18" charset="0"/>
                <a:cs typeface="Times New Roman" pitchFamily="18" charset="0"/>
              </a:rPr>
              <a:t>)</a:t>
            </a:r>
          </a:p>
          <a:p>
            <a:pPr marL="0" indent="0" eaLnBrk="1" hangingPunct="1">
              <a:buFont typeface="Arial" charset="0"/>
              <a:buNone/>
            </a:pPr>
            <a:endParaRPr lang="tr-TR" altLang="tr-TR" sz="800" b="1" dirty="0" smtClean="0">
              <a:latin typeface="Times New Roman" pitchFamily="18" charset="0"/>
              <a:cs typeface="Times New Roman" pitchFamily="18" charset="0"/>
            </a:endParaRPr>
          </a:p>
          <a:p>
            <a:pPr marL="0" indent="0" eaLnBrk="1" hangingPunct="1">
              <a:buFont typeface="Arial" charset="0"/>
              <a:buNone/>
            </a:pPr>
            <a:r>
              <a:rPr lang="tr-TR" altLang="tr-TR" sz="2800" b="1" dirty="0" smtClean="0">
                <a:latin typeface="Times New Roman" pitchFamily="18" charset="0"/>
                <a:cs typeface="Times New Roman" pitchFamily="18" charset="0"/>
              </a:rPr>
              <a:t>2-HAFİF (</a:t>
            </a:r>
            <a:r>
              <a:rPr lang="tr-TR" altLang="tr-TR" sz="2800" b="1" dirty="0" smtClean="0">
                <a:solidFill>
                  <a:srgbClr val="FF0000"/>
                </a:solidFill>
                <a:latin typeface="Times New Roman" pitchFamily="18" charset="0"/>
                <a:cs typeface="Times New Roman" pitchFamily="18" charset="0"/>
              </a:rPr>
              <a:t>YARALANMASIZ, YÜKSEK MALİ KAYIP</a:t>
            </a:r>
            <a:r>
              <a:rPr lang="tr-TR" altLang="tr-TR" sz="2800" b="1" dirty="0" smtClean="0">
                <a:latin typeface="Times New Roman" pitchFamily="18" charset="0"/>
                <a:cs typeface="Times New Roman" pitchFamily="18" charset="0"/>
              </a:rPr>
              <a:t>)</a:t>
            </a:r>
          </a:p>
          <a:p>
            <a:pPr marL="0" indent="0" eaLnBrk="1" hangingPunct="1">
              <a:buFont typeface="Arial" charset="0"/>
              <a:buNone/>
            </a:pPr>
            <a:endParaRPr lang="tr-TR" altLang="tr-TR" sz="800" b="1" dirty="0" smtClean="0">
              <a:latin typeface="Times New Roman" pitchFamily="18" charset="0"/>
              <a:cs typeface="Times New Roman" pitchFamily="18" charset="0"/>
            </a:endParaRPr>
          </a:p>
          <a:p>
            <a:pPr marL="0" indent="0" eaLnBrk="1" hangingPunct="1">
              <a:buFont typeface="Arial" charset="0"/>
              <a:buNone/>
            </a:pPr>
            <a:r>
              <a:rPr lang="tr-TR" altLang="tr-TR" sz="2800" b="1" dirty="0" smtClean="0">
                <a:latin typeface="Times New Roman" pitchFamily="18" charset="0"/>
                <a:cs typeface="Times New Roman" pitchFamily="18" charset="0"/>
              </a:rPr>
              <a:t>3-ORTA (</a:t>
            </a:r>
            <a:r>
              <a:rPr lang="tr-TR" altLang="tr-TR" sz="2800" b="1" dirty="0" smtClean="0">
                <a:solidFill>
                  <a:srgbClr val="FF0000"/>
                </a:solidFill>
                <a:latin typeface="Times New Roman" pitchFamily="18" charset="0"/>
                <a:cs typeface="Times New Roman" pitchFamily="18" charset="0"/>
              </a:rPr>
              <a:t>HAFİF YARALANMA</a:t>
            </a:r>
            <a:r>
              <a:rPr lang="tr-TR" altLang="tr-TR" sz="2800" b="1" dirty="0" smtClean="0">
                <a:latin typeface="Times New Roman" pitchFamily="18" charset="0"/>
                <a:cs typeface="Times New Roman" pitchFamily="18" charset="0"/>
              </a:rPr>
              <a:t>)</a:t>
            </a:r>
          </a:p>
          <a:p>
            <a:pPr marL="0" indent="0" eaLnBrk="1" hangingPunct="1">
              <a:buFont typeface="Arial" charset="0"/>
              <a:buNone/>
            </a:pPr>
            <a:endParaRPr lang="tr-TR" altLang="tr-TR" sz="800" b="1" dirty="0" smtClean="0">
              <a:latin typeface="Times New Roman" pitchFamily="18" charset="0"/>
              <a:cs typeface="Times New Roman" pitchFamily="18" charset="0"/>
            </a:endParaRPr>
          </a:p>
          <a:p>
            <a:pPr marL="0" indent="0" eaLnBrk="1" hangingPunct="1">
              <a:buFont typeface="Arial" charset="0"/>
              <a:buNone/>
            </a:pPr>
            <a:r>
              <a:rPr lang="tr-TR" altLang="tr-TR" sz="2800" b="1" dirty="0" smtClean="0">
                <a:latin typeface="Times New Roman" pitchFamily="18" charset="0"/>
                <a:cs typeface="Times New Roman" pitchFamily="18" charset="0"/>
              </a:rPr>
              <a:t>4-CİDDİ (</a:t>
            </a:r>
            <a:r>
              <a:rPr lang="tr-TR" altLang="tr-TR" sz="2800" b="1" dirty="0" smtClean="0">
                <a:solidFill>
                  <a:srgbClr val="FF0000"/>
                </a:solidFill>
                <a:latin typeface="Times New Roman" pitchFamily="18" charset="0"/>
                <a:cs typeface="Times New Roman" pitchFamily="18" charset="0"/>
              </a:rPr>
              <a:t>CİDDİ YARALANMA VE YA UZUV KAYBI</a:t>
            </a:r>
            <a:r>
              <a:rPr lang="tr-TR" altLang="tr-TR" sz="2800" b="1" dirty="0" smtClean="0">
                <a:latin typeface="Times New Roman" pitchFamily="18" charset="0"/>
                <a:cs typeface="Times New Roman" pitchFamily="18" charset="0"/>
              </a:rPr>
              <a:t>)</a:t>
            </a:r>
          </a:p>
          <a:p>
            <a:pPr marL="0" indent="0" eaLnBrk="1" hangingPunct="1">
              <a:buFont typeface="Arial" charset="0"/>
              <a:buNone/>
            </a:pPr>
            <a:endParaRPr lang="tr-TR" altLang="tr-TR" sz="800" b="1" dirty="0" smtClean="0">
              <a:latin typeface="Times New Roman" pitchFamily="18" charset="0"/>
              <a:cs typeface="Times New Roman" pitchFamily="18" charset="0"/>
            </a:endParaRPr>
          </a:p>
          <a:p>
            <a:pPr marL="0" indent="0" eaLnBrk="1" hangingPunct="1">
              <a:buFont typeface="Arial" charset="0"/>
              <a:buNone/>
            </a:pPr>
            <a:r>
              <a:rPr lang="tr-TR" altLang="tr-TR" sz="2800" b="1" dirty="0" smtClean="0">
                <a:latin typeface="Times New Roman" pitchFamily="18" charset="0"/>
                <a:cs typeface="Times New Roman" pitchFamily="18" charset="0"/>
              </a:rPr>
              <a:t>5-ÇOK CİDDİ (</a:t>
            </a:r>
            <a:r>
              <a:rPr lang="tr-TR" altLang="tr-TR" sz="2800" b="1" dirty="0" smtClean="0">
                <a:solidFill>
                  <a:srgbClr val="FF0000"/>
                </a:solidFill>
                <a:latin typeface="Times New Roman" pitchFamily="18" charset="0"/>
                <a:cs typeface="Times New Roman" pitchFamily="18" charset="0"/>
              </a:rPr>
              <a:t>ÖLÜM</a:t>
            </a:r>
            <a:r>
              <a:rPr lang="tr-TR" altLang="tr-TR" sz="2800" b="1" dirty="0" smtClean="0">
                <a:latin typeface="Times New Roman" pitchFamily="18" charset="0"/>
                <a:cs typeface="Times New Roman" pitchFamily="18" charset="0"/>
              </a:rPr>
              <a:t>)</a:t>
            </a:r>
          </a:p>
          <a:p>
            <a:pPr marL="0" indent="0" eaLnBrk="1" hangingPunct="1">
              <a:buFont typeface="Arial" charset="0"/>
              <a:buNone/>
            </a:pPr>
            <a:endParaRPr lang="tr-TR" altLang="tr-TR" sz="28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8410971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Başlık 1"/>
          <p:cNvSpPr>
            <a:spLocks noGrp="1"/>
          </p:cNvSpPr>
          <p:nvPr>
            <p:ph type="title"/>
          </p:nvPr>
        </p:nvSpPr>
        <p:spPr>
          <a:xfrm>
            <a:off x="107950" y="274638"/>
            <a:ext cx="8928100" cy="1143000"/>
          </a:xfrm>
        </p:spPr>
        <p:txBody>
          <a:bodyPr>
            <a:normAutofit fontScale="90000"/>
          </a:bodyPr>
          <a:lstStyle/>
          <a:p>
            <a:r>
              <a:rPr lang="tr-TR" altLang="tr-TR" sz="4000" b="1" smtClean="0">
                <a:latin typeface="Times New Roman" pitchFamily="18" charset="0"/>
                <a:cs typeface="Times New Roman" pitchFamily="18" charset="0"/>
              </a:rPr>
              <a:t>HAFİF YADA ORTA DERECEDEKİ ŞİDDET OLAYI</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557338"/>
            <a:ext cx="892810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2061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Başlık 1"/>
          <p:cNvSpPr>
            <a:spLocks noGrp="1"/>
          </p:cNvSpPr>
          <p:nvPr>
            <p:ph type="title"/>
          </p:nvPr>
        </p:nvSpPr>
        <p:spPr>
          <a:xfrm>
            <a:off x="179388" y="115888"/>
            <a:ext cx="8856662" cy="1282700"/>
          </a:xfrm>
        </p:spPr>
        <p:txBody>
          <a:bodyPr>
            <a:normAutofit fontScale="90000"/>
          </a:bodyPr>
          <a:lstStyle/>
          <a:p>
            <a:r>
              <a:rPr lang="tr-TR" altLang="tr-TR" b="1" smtClean="0">
                <a:solidFill>
                  <a:srgbClr val="FF0000"/>
                </a:solidFill>
                <a:latin typeface="Times New Roman" pitchFamily="18" charset="0"/>
                <a:cs typeface="Times New Roman" pitchFamily="18" charset="0"/>
              </a:rPr>
              <a:t>CİDDİ VEYA ÇOK CİDDİ </a:t>
            </a:r>
            <a:r>
              <a:rPr lang="tr-TR" altLang="tr-TR" b="1" smtClean="0">
                <a:latin typeface="Times New Roman" pitchFamily="18" charset="0"/>
                <a:cs typeface="Times New Roman" pitchFamily="18" charset="0"/>
              </a:rPr>
              <a:t>DERECEDEKİ ŞİDDET OLAYI</a:t>
            </a:r>
            <a:endParaRPr lang="tr-TR" altLang="tr-TR" smtClean="0"/>
          </a:p>
        </p:txBody>
      </p:sp>
      <p:pic>
        <p:nvPicPr>
          <p:cNvPr id="34819"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91440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8015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Başlık 1"/>
          <p:cNvSpPr>
            <a:spLocks noGrp="1"/>
          </p:cNvSpPr>
          <p:nvPr>
            <p:ph type="title"/>
          </p:nvPr>
        </p:nvSpPr>
        <p:spPr>
          <a:xfrm>
            <a:off x="107950" y="115888"/>
            <a:ext cx="8928100" cy="1512887"/>
          </a:xfrm>
        </p:spPr>
        <p:txBody>
          <a:bodyPr/>
          <a:lstStyle/>
          <a:p>
            <a:pPr algn="l"/>
            <a:r>
              <a:rPr lang="tr-TR" altLang="tr-TR" sz="2800" b="1" smtClean="0">
                <a:latin typeface="Times New Roman" pitchFamily="18" charset="0"/>
                <a:cs typeface="Times New Roman" pitchFamily="18" charset="0"/>
              </a:rPr>
              <a:t>	</a:t>
            </a:r>
            <a:r>
              <a:rPr lang="tr-TR" altLang="tr-TR" sz="2800" b="1" u="sng" smtClean="0">
                <a:solidFill>
                  <a:srgbClr val="FF0000"/>
                </a:solidFill>
                <a:latin typeface="Times New Roman" pitchFamily="18" charset="0"/>
                <a:cs typeface="Times New Roman" pitchFamily="18" charset="0"/>
              </a:rPr>
              <a:t>Risk değerlendirmenizi</a:t>
            </a:r>
            <a:r>
              <a:rPr lang="tr-TR" altLang="tr-TR" sz="2800" b="1" smtClean="0">
                <a:solidFill>
                  <a:srgbClr val="FF0000"/>
                </a:solidFill>
                <a:latin typeface="Times New Roman" pitchFamily="18" charset="0"/>
                <a:cs typeface="Times New Roman" pitchFamily="18" charset="0"/>
              </a:rPr>
              <a:t> </a:t>
            </a:r>
            <a:r>
              <a:rPr lang="tr-TR" altLang="tr-TR" sz="2800" b="1" smtClean="0">
                <a:latin typeface="Times New Roman" pitchFamily="18" charset="0"/>
                <a:cs typeface="Times New Roman" pitchFamily="18" charset="0"/>
              </a:rPr>
              <a:t>Rapor kısmından çıktısını alarak Risk Değerlendirme ekibinde bulunan personele imzalatarak İSG dosyanızda muhafaza ediniz.</a:t>
            </a:r>
          </a:p>
        </p:txBody>
      </p:sp>
      <p:pic>
        <p:nvPicPr>
          <p:cNvPr id="102403"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91440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1465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620688"/>
            <a:ext cx="7704856" cy="6121425"/>
          </a:xfrm>
        </p:spPr>
        <p:txBody>
          <a:bodyPr rtlCol="0">
            <a:normAutofit fontScale="92500" lnSpcReduction="20000"/>
          </a:bodyPr>
          <a:lstStyle/>
          <a:p>
            <a:pPr eaLnBrk="1" fontAlgn="auto" hangingPunct="1">
              <a:spcAft>
                <a:spcPts val="0"/>
              </a:spcAft>
              <a:buFont typeface="Arial" pitchFamily="34" charset="0"/>
              <a:buChar char="•"/>
              <a:defRPr/>
            </a:pPr>
            <a:r>
              <a:rPr lang="tr-TR" sz="3000" b="1" dirty="0" smtClean="0">
                <a:latin typeface="Times New Roman" panose="02020603050405020304" pitchFamily="18" charset="0"/>
                <a:cs typeface="Times New Roman" panose="02020603050405020304" pitchFamily="18" charset="0"/>
              </a:rPr>
              <a:t>DAHA ÖNCE DE BELİRTİLDİĞİ GİBİ; GİRİLEN HER RİSKE BİR </a:t>
            </a:r>
            <a:r>
              <a:rPr lang="tr-TR" sz="3000" b="1" u="sng" dirty="0" smtClean="0">
                <a:solidFill>
                  <a:srgbClr val="FF0000"/>
                </a:solidFill>
                <a:latin typeface="Times New Roman" panose="02020603050405020304" pitchFamily="18" charset="0"/>
                <a:cs typeface="Times New Roman" panose="02020603050405020304" pitchFamily="18" charset="0"/>
              </a:rPr>
              <a:t>BARKOD NUMARASI </a:t>
            </a:r>
            <a:r>
              <a:rPr lang="tr-TR" sz="3000" b="1" dirty="0" smtClean="0">
                <a:latin typeface="Times New Roman" panose="02020603050405020304" pitchFamily="18" charset="0"/>
                <a:cs typeface="Times New Roman" panose="02020603050405020304" pitchFamily="18" charset="0"/>
              </a:rPr>
              <a:t>VERİLMEKTEDİR. BARKODLAR SİLİNMEMEKTEDİR</a:t>
            </a:r>
          </a:p>
          <a:p>
            <a:pPr eaLnBrk="1" fontAlgn="auto" hangingPunct="1">
              <a:spcAft>
                <a:spcPts val="0"/>
              </a:spcAft>
              <a:buFont typeface="Arial" pitchFamily="34" charset="0"/>
              <a:buChar char="•"/>
              <a:defRPr/>
            </a:pPr>
            <a:r>
              <a:rPr lang="tr-TR" sz="3000" b="1" dirty="0" smtClean="0">
                <a:latin typeface="Times New Roman" panose="02020603050405020304" pitchFamily="18" charset="0"/>
                <a:cs typeface="Times New Roman" panose="02020603050405020304" pitchFamily="18" charset="0"/>
              </a:rPr>
              <a:t>HER BARKODDA YAPILAN </a:t>
            </a:r>
            <a:r>
              <a:rPr lang="tr-TR" sz="3000" b="1" u="sng" dirty="0" smtClean="0">
                <a:solidFill>
                  <a:srgbClr val="FF0000"/>
                </a:solidFill>
                <a:latin typeface="Times New Roman" panose="02020603050405020304" pitchFamily="18" charset="0"/>
                <a:cs typeface="Times New Roman" panose="02020603050405020304" pitchFamily="18" charset="0"/>
              </a:rPr>
              <a:t>GÜNCELLEMELER REVİZYON OLARAK KAYIT ALTINDA TUTULMAKTADIR</a:t>
            </a:r>
            <a:r>
              <a:rPr lang="tr-TR" sz="3000" b="1" dirty="0" smtClean="0">
                <a:latin typeface="Times New Roman" panose="02020603050405020304" pitchFamily="18" charset="0"/>
                <a:cs typeface="Times New Roman" panose="02020603050405020304" pitchFamily="18" charset="0"/>
              </a:rPr>
              <a:t>.</a:t>
            </a:r>
          </a:p>
          <a:p>
            <a:pPr eaLnBrk="1" fontAlgn="auto" hangingPunct="1">
              <a:spcAft>
                <a:spcPts val="0"/>
              </a:spcAft>
              <a:buFont typeface="Arial" pitchFamily="34" charset="0"/>
              <a:buChar char="•"/>
              <a:defRPr/>
            </a:pPr>
            <a:r>
              <a:rPr lang="tr-TR" sz="3000" b="1" dirty="0" smtClean="0">
                <a:latin typeface="Times New Roman" panose="02020603050405020304" pitchFamily="18" charset="0"/>
                <a:cs typeface="Times New Roman" panose="02020603050405020304" pitchFamily="18" charset="0"/>
              </a:rPr>
              <a:t>RİSK ANALİZLERİ İLÇE-İL VE BAKANLIK MERKEZ İSGB’LER TARAFINDAN GÖRÜLEBİLMEKTEDİR. </a:t>
            </a:r>
          </a:p>
          <a:p>
            <a:pPr eaLnBrk="1" fontAlgn="auto" hangingPunct="1">
              <a:spcAft>
                <a:spcPts val="0"/>
              </a:spcAft>
              <a:buFont typeface="Arial" pitchFamily="34" charset="0"/>
              <a:buChar char="•"/>
              <a:defRPr/>
            </a:pPr>
            <a:r>
              <a:rPr lang="tr-TR" sz="3000" b="1" dirty="0" smtClean="0">
                <a:latin typeface="Times New Roman" panose="02020603050405020304" pitchFamily="18" charset="0"/>
                <a:cs typeface="Times New Roman" panose="02020603050405020304" pitchFamily="18" charset="0"/>
              </a:rPr>
              <a:t>ÖDENEKLER DE BU BARKOD KODLARINA GÖNDERİLECEKTİR.</a:t>
            </a:r>
          </a:p>
          <a:p>
            <a:pPr marL="0" indent="0" eaLnBrk="1" fontAlgn="auto" hangingPunct="1">
              <a:spcAft>
                <a:spcPts val="0"/>
              </a:spcAft>
              <a:buFont typeface="Arial" pitchFamily="34" charset="0"/>
              <a:buNone/>
              <a:defRPr/>
            </a:pPr>
            <a:r>
              <a:rPr lang="tr-TR" sz="3000" b="1" dirty="0" smtClean="0">
                <a:solidFill>
                  <a:srgbClr val="FF0000"/>
                </a:solidFill>
                <a:latin typeface="Times New Roman" panose="02020603050405020304" pitchFamily="18" charset="0"/>
                <a:cs typeface="Times New Roman" panose="02020603050405020304" pitchFamily="18" charset="0"/>
              </a:rPr>
              <a:t>BU NEDENLE RİSK ANALİZLERİNİN CİDDİYETLE VE GERÇEĞİ YANSITACAK ŞEKİLDE  YAPILMASI ÖNEMLİDİR</a:t>
            </a: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8574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p:cNvSpPr>
          <p:nvPr>
            <p:ph type="title"/>
          </p:nvPr>
        </p:nvSpPr>
        <p:spPr>
          <a:xfrm>
            <a:off x="467544" y="692696"/>
            <a:ext cx="8229600" cy="576262"/>
          </a:xfrm>
        </p:spPr>
        <p:txBody>
          <a:bodyPr rtlCol="0">
            <a:normAutofit/>
          </a:bodyPr>
          <a:lstStyle/>
          <a:p>
            <a:pPr eaLnBrk="1" fontAlgn="auto" hangingPunct="1">
              <a:spcAft>
                <a:spcPts val="0"/>
              </a:spcAft>
              <a:defRPr/>
            </a:pPr>
            <a:r>
              <a:rPr lang="tr-TR" sz="3200" b="1" dirty="0" smtClean="0">
                <a:solidFill>
                  <a:srgbClr val="800000"/>
                </a:solidFill>
                <a:latin typeface="Times New Roman" panose="02020603050405020304" pitchFamily="18" charset="0"/>
                <a:cs typeface="Times New Roman" panose="02020603050405020304" pitchFamily="18" charset="0"/>
              </a:rPr>
              <a:t>İş Sağlığı ve Güvenliği Kurulu</a:t>
            </a:r>
          </a:p>
        </p:txBody>
      </p:sp>
      <p:sp>
        <p:nvSpPr>
          <p:cNvPr id="130050" name="Rectangle 2"/>
          <p:cNvSpPr>
            <a:spLocks noGrp="1"/>
          </p:cNvSpPr>
          <p:nvPr>
            <p:ph idx="1"/>
          </p:nvPr>
        </p:nvSpPr>
        <p:spPr>
          <a:xfrm>
            <a:off x="755576" y="1196752"/>
            <a:ext cx="7848674" cy="5256436"/>
          </a:xfrm>
        </p:spPr>
        <p:txBody>
          <a:bodyPr rtlCol="0">
            <a:normAutofit lnSpcReduction="10000"/>
          </a:bodyPr>
          <a:lstStyle/>
          <a:p>
            <a:pPr eaLnBrk="1" fontAlgn="auto" hangingPunct="1">
              <a:spcAft>
                <a:spcPts val="0"/>
              </a:spcAft>
              <a:buClr>
                <a:schemeClr val="tx1"/>
              </a:buClr>
              <a:buFont typeface="Wingdings" panose="05000000000000000000" pitchFamily="2" charset="2"/>
              <a:buNone/>
              <a:defRPr/>
            </a:pPr>
            <a:r>
              <a:rPr lang="tr-TR" sz="2800" dirty="0" smtClean="0">
                <a:solidFill>
                  <a:schemeClr val="tx1">
                    <a:lumMod val="75000"/>
                    <a:lumOff val="25000"/>
                  </a:schemeClr>
                </a:solidFill>
              </a:rPr>
              <a:t>		Kurul aşağıdaki kişilerden oluşur;</a:t>
            </a:r>
          </a:p>
          <a:p>
            <a:pPr eaLnBrk="1" fontAlgn="auto" hangingPunct="1">
              <a:spcAft>
                <a:spcPts val="0"/>
              </a:spcAft>
              <a:buClr>
                <a:schemeClr val="tx1"/>
              </a:buClr>
              <a:buFont typeface="Wingdings" panose="05000000000000000000" pitchFamily="2" charset="2"/>
              <a:buNone/>
              <a:defRPr/>
            </a:pPr>
            <a:endParaRPr lang="tr-TR" sz="2800" dirty="0" smtClean="0">
              <a:solidFill>
                <a:schemeClr val="tx1">
                  <a:lumMod val="75000"/>
                  <a:lumOff val="25000"/>
                </a:schemeClr>
              </a:solidFill>
            </a:endParaRPr>
          </a:p>
          <a:p>
            <a:pPr eaLnBrk="1" fontAlgn="auto" hangingPunct="1">
              <a:spcAft>
                <a:spcPts val="0"/>
              </a:spcAft>
              <a:buClr>
                <a:schemeClr val="tx1"/>
              </a:buClr>
              <a:buFont typeface="Wingdings" panose="05000000000000000000" pitchFamily="2" charset="2"/>
              <a:buNone/>
              <a:defRPr/>
            </a:pPr>
            <a:r>
              <a:rPr lang="tr-TR" sz="2800" dirty="0" smtClean="0">
                <a:solidFill>
                  <a:schemeClr val="tx1">
                    <a:lumMod val="75000"/>
                    <a:lumOff val="25000"/>
                  </a:schemeClr>
                </a:solidFill>
              </a:rPr>
              <a:t>1-) İşveren Vekili</a:t>
            </a:r>
          </a:p>
          <a:p>
            <a:pPr eaLnBrk="1" fontAlgn="auto" hangingPunct="1">
              <a:spcAft>
                <a:spcPts val="0"/>
              </a:spcAft>
              <a:buClr>
                <a:schemeClr val="tx1"/>
              </a:buClr>
              <a:buFont typeface="Wingdings" panose="05000000000000000000" pitchFamily="2" charset="2"/>
              <a:buNone/>
              <a:defRPr/>
            </a:pPr>
            <a:r>
              <a:rPr lang="tr-TR" sz="2800" dirty="0" smtClean="0">
                <a:solidFill>
                  <a:schemeClr val="tx1">
                    <a:lumMod val="75000"/>
                    <a:lumOff val="25000"/>
                  </a:schemeClr>
                </a:solidFill>
              </a:rPr>
              <a:t>2-) İş Güvenliği Uzmanı</a:t>
            </a:r>
          </a:p>
          <a:p>
            <a:pPr eaLnBrk="1" fontAlgn="auto" hangingPunct="1">
              <a:spcAft>
                <a:spcPts val="0"/>
              </a:spcAft>
              <a:buClr>
                <a:schemeClr val="tx1"/>
              </a:buClr>
              <a:buFont typeface="Wingdings" panose="05000000000000000000" pitchFamily="2" charset="2"/>
              <a:buNone/>
              <a:defRPr/>
            </a:pPr>
            <a:r>
              <a:rPr lang="tr-TR" sz="2800" dirty="0" smtClean="0">
                <a:solidFill>
                  <a:schemeClr val="tx1">
                    <a:lumMod val="75000"/>
                    <a:lumOff val="25000"/>
                  </a:schemeClr>
                </a:solidFill>
              </a:rPr>
              <a:t>3-) İşyeri hekimi</a:t>
            </a:r>
          </a:p>
          <a:p>
            <a:pPr eaLnBrk="1" fontAlgn="auto" hangingPunct="1">
              <a:spcAft>
                <a:spcPts val="0"/>
              </a:spcAft>
              <a:buClr>
                <a:schemeClr val="tx1"/>
              </a:buClr>
              <a:buFont typeface="Wingdings" panose="05000000000000000000" pitchFamily="2" charset="2"/>
              <a:buNone/>
              <a:defRPr/>
            </a:pPr>
            <a:r>
              <a:rPr lang="tr-TR" sz="2800" dirty="0" smtClean="0">
                <a:solidFill>
                  <a:schemeClr val="tx1">
                    <a:lumMod val="75000"/>
                    <a:lumOff val="25000"/>
                  </a:schemeClr>
                </a:solidFill>
              </a:rPr>
              <a:t>4-) İnsan kaynakları, personel, sosyal işler veya idari ve mali işleri yürütmekle görevli bir kişi,</a:t>
            </a:r>
          </a:p>
          <a:p>
            <a:pPr eaLnBrk="1" fontAlgn="auto" hangingPunct="1">
              <a:spcAft>
                <a:spcPts val="0"/>
              </a:spcAft>
              <a:buClr>
                <a:schemeClr val="tx1"/>
              </a:buClr>
              <a:buFont typeface="Wingdings" panose="05000000000000000000" pitchFamily="2" charset="2"/>
              <a:buNone/>
              <a:defRPr/>
            </a:pPr>
            <a:r>
              <a:rPr lang="tr-TR" sz="2800" dirty="0" smtClean="0">
                <a:solidFill>
                  <a:schemeClr val="tx1">
                    <a:lumMod val="75000"/>
                    <a:lumOff val="25000"/>
                  </a:schemeClr>
                </a:solidFill>
              </a:rPr>
              <a:t>5-) Formen, Usta veya Ustabaşı</a:t>
            </a:r>
          </a:p>
          <a:p>
            <a:pPr eaLnBrk="1" fontAlgn="auto" hangingPunct="1">
              <a:spcAft>
                <a:spcPts val="0"/>
              </a:spcAft>
              <a:buClr>
                <a:schemeClr val="tx1"/>
              </a:buClr>
              <a:buFont typeface="Wingdings" panose="05000000000000000000" pitchFamily="2" charset="2"/>
              <a:buNone/>
              <a:defRPr/>
            </a:pPr>
            <a:r>
              <a:rPr lang="tr-TR" sz="2800" dirty="0" smtClean="0">
                <a:solidFill>
                  <a:schemeClr val="tx1">
                    <a:lumMod val="75000"/>
                    <a:lumOff val="25000"/>
                  </a:schemeClr>
                </a:solidFill>
              </a:rPr>
              <a:t>6-) Çalışan Temsilcileri (Birisi seçimle gelmiş iki işçi)</a:t>
            </a:r>
          </a:p>
          <a:p>
            <a:pPr eaLnBrk="1" fontAlgn="auto" hangingPunct="1">
              <a:spcAft>
                <a:spcPts val="0"/>
              </a:spcAft>
              <a:buClr>
                <a:schemeClr val="tx1"/>
              </a:buClr>
              <a:buFont typeface="Wingdings" panose="05000000000000000000" pitchFamily="2" charset="2"/>
              <a:buNone/>
              <a:defRPr/>
            </a:pPr>
            <a:r>
              <a:rPr lang="tr-TR" sz="2800" dirty="0" smtClean="0">
                <a:solidFill>
                  <a:schemeClr val="tx1">
                    <a:lumMod val="75000"/>
                    <a:lumOff val="25000"/>
                  </a:schemeClr>
                </a:solidFill>
              </a:rPr>
              <a:t>7-) Varsa sivil savunma uzmanı,</a:t>
            </a:r>
          </a:p>
        </p:txBody>
      </p:sp>
    </p:spTree>
    <p:extLst>
      <p:ext uri="{BB962C8B-B14F-4D97-AF65-F5344CB8AC3E}">
        <p14:creationId xmlns:p14="http://schemas.microsoft.com/office/powerpoint/2010/main" val="11541036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60</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1" y="1161901"/>
            <a:ext cx="8172450"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sz="2800" b="1" dirty="0" smtClean="0">
                <a:solidFill>
                  <a:srgbClr val="FF0000"/>
                </a:solidFill>
                <a:latin typeface="Times New Roman" panose="02020603050405020304" pitchFamily="18" charset="0"/>
                <a:cs typeface="Times New Roman" panose="02020603050405020304" pitchFamily="18" charset="0"/>
              </a:rPr>
              <a:t>ANALİTİK BÜTÇE SINIFLANDIRMA KODLARI</a:t>
            </a:r>
          </a:p>
          <a:p>
            <a:pPr algn="ctr"/>
            <a:endParaRPr lang="tr-TR" altLang="tr-TR" sz="2800" b="1" dirty="0" smtClean="0">
              <a:solidFill>
                <a:srgbClr val="FF0000"/>
              </a:solidFill>
              <a:latin typeface="Times New Roman" panose="02020603050405020304" pitchFamily="18" charset="0"/>
              <a:cs typeface="Times New Roman" panose="02020603050405020304" pitchFamily="18" charset="0"/>
            </a:endParaRPr>
          </a:p>
          <a:p>
            <a:pPr algn="just"/>
            <a:r>
              <a:rPr lang="tr-TR" sz="1900" b="1" dirty="0" smtClean="0">
                <a:latin typeface="Times New Roman" panose="02020603050405020304" pitchFamily="18" charset="0"/>
                <a:cs typeface="Times New Roman" panose="02020603050405020304" pitchFamily="18" charset="0"/>
              </a:rPr>
              <a:t>03.2 </a:t>
            </a:r>
            <a:r>
              <a:rPr lang="tr-TR" sz="1900" b="1" dirty="0">
                <a:latin typeface="Times New Roman" panose="02020603050405020304" pitchFamily="18" charset="0"/>
                <a:cs typeface="Times New Roman" panose="02020603050405020304" pitchFamily="18" charset="0"/>
              </a:rPr>
              <a:t>TÜKETİME YÖNELİK MAL VE MALZEME ALIMLARI </a:t>
            </a:r>
            <a:endParaRPr lang="tr-TR" sz="1900" b="1" dirty="0" smtClean="0">
              <a:latin typeface="Times New Roman" panose="02020603050405020304" pitchFamily="18" charset="0"/>
              <a:cs typeface="Times New Roman" panose="02020603050405020304" pitchFamily="18" charset="0"/>
            </a:endParaRPr>
          </a:p>
          <a:p>
            <a:pPr algn="just"/>
            <a:endParaRPr lang="tr-TR" sz="1900" b="1" dirty="0">
              <a:latin typeface="Times New Roman" panose="02020603050405020304" pitchFamily="18" charset="0"/>
              <a:cs typeface="Times New Roman" panose="02020603050405020304" pitchFamily="18" charset="0"/>
            </a:endParaRPr>
          </a:p>
          <a:p>
            <a:pPr algn="just"/>
            <a:r>
              <a:rPr lang="tr-TR" sz="1900" dirty="0">
                <a:latin typeface="Times New Roman" panose="02020603050405020304" pitchFamily="18" charset="0"/>
                <a:cs typeface="Times New Roman" panose="02020603050405020304" pitchFamily="18" charset="0"/>
              </a:rPr>
              <a:t>Faturalı olarak veya ilgili mevzuatına uygun şekilde belgelendirilerek alınan, </a:t>
            </a:r>
            <a:r>
              <a:rPr lang="tr-TR" sz="1900" dirty="0" smtClean="0">
                <a:latin typeface="Times New Roman" panose="02020603050405020304" pitchFamily="18" charset="0"/>
                <a:cs typeface="Times New Roman" panose="02020603050405020304" pitchFamily="18" charset="0"/>
              </a:rPr>
              <a:t>üretim </a:t>
            </a:r>
            <a:r>
              <a:rPr lang="tr-TR" sz="1900" dirty="0">
                <a:latin typeface="Times New Roman" panose="02020603050405020304" pitchFamily="18" charset="0"/>
                <a:cs typeface="Times New Roman" panose="02020603050405020304" pitchFamily="18" charset="0"/>
              </a:rPr>
              <a:t>sürecinde kullanılmadan doğrudan tüketime yönelik olarak kullanılan nihai mal </a:t>
            </a:r>
            <a:r>
              <a:rPr lang="tr-TR" sz="1900" dirty="0" smtClean="0">
                <a:latin typeface="Times New Roman" panose="02020603050405020304" pitchFamily="18" charset="0"/>
                <a:cs typeface="Times New Roman" panose="02020603050405020304" pitchFamily="18" charset="0"/>
              </a:rPr>
              <a:t>(temizlik, özel malzeme alımları) ve hizmetlerin alımı için kullanılan ödenek kalemidir. </a:t>
            </a:r>
            <a:endParaRPr lang="tr-TR" sz="1900" dirty="0">
              <a:latin typeface="Times New Roman" panose="02020603050405020304" pitchFamily="18" charset="0"/>
              <a:cs typeface="Times New Roman" panose="02020603050405020304" pitchFamily="18" charset="0"/>
            </a:endParaRPr>
          </a:p>
          <a:p>
            <a:pPr algn="just"/>
            <a:r>
              <a:rPr lang="tr-TR" sz="1900" dirty="0">
                <a:latin typeface="Times New Roman" panose="02020603050405020304" pitchFamily="18" charset="0"/>
                <a:cs typeface="Times New Roman" panose="02020603050405020304" pitchFamily="18" charset="0"/>
              </a:rPr>
              <a:t> </a:t>
            </a:r>
          </a:p>
          <a:p>
            <a:pPr algn="just"/>
            <a:r>
              <a:rPr lang="tr-TR" sz="1900" b="1" dirty="0">
                <a:latin typeface="Times New Roman" panose="02020603050405020304" pitchFamily="18" charset="0"/>
                <a:cs typeface="Times New Roman" panose="02020603050405020304" pitchFamily="18" charset="0"/>
              </a:rPr>
              <a:t>03.7 MENKUL MAL, GAYRİMADDİ HAK ALIM, BAKIM VE ONARIM GİDERLERİ </a:t>
            </a:r>
            <a:endParaRPr lang="tr-TR" sz="1900" b="1" dirty="0" smtClean="0">
              <a:latin typeface="Times New Roman" panose="02020603050405020304" pitchFamily="18" charset="0"/>
              <a:cs typeface="Times New Roman" panose="02020603050405020304" pitchFamily="18" charset="0"/>
            </a:endParaRPr>
          </a:p>
          <a:p>
            <a:pPr algn="just"/>
            <a:endParaRPr lang="tr-TR" sz="1900" b="1" dirty="0">
              <a:latin typeface="Times New Roman" panose="02020603050405020304" pitchFamily="18" charset="0"/>
              <a:cs typeface="Times New Roman" panose="02020603050405020304" pitchFamily="18" charset="0"/>
            </a:endParaRPr>
          </a:p>
          <a:p>
            <a:pPr algn="just"/>
            <a:r>
              <a:rPr lang="tr-TR" sz="1900" dirty="0">
                <a:latin typeface="Times New Roman" panose="02020603050405020304" pitchFamily="18" charset="0"/>
                <a:cs typeface="Times New Roman" panose="02020603050405020304" pitchFamily="18" charset="0"/>
              </a:rPr>
              <a:t>Tüketime yönelik mal ve malzeme alımlarının dışında kalan, bedeli her yıl bütçe kanunlarıyla belirlenecek limiti geçmeyen alım, bakım ve </a:t>
            </a:r>
            <a:r>
              <a:rPr lang="tr-TR" sz="1900">
                <a:latin typeface="Times New Roman" panose="02020603050405020304" pitchFamily="18" charset="0"/>
                <a:cs typeface="Times New Roman" panose="02020603050405020304" pitchFamily="18" charset="0"/>
              </a:rPr>
              <a:t>onarım giderleri bu grupta yer almaktadır.</a:t>
            </a:r>
            <a:endParaRPr lang="tr-TR" altLang="tr-TR"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945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61</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1" y="1161901"/>
            <a:ext cx="8316664"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sz="2800" b="1" dirty="0" smtClean="0">
                <a:solidFill>
                  <a:srgbClr val="FF0000"/>
                </a:solidFill>
                <a:latin typeface="Times New Roman" panose="02020603050405020304" pitchFamily="18" charset="0"/>
                <a:cs typeface="Times New Roman" panose="02020603050405020304" pitchFamily="18" charset="0"/>
              </a:rPr>
              <a:t>ANALİTİK BÜTÇE SINIFLANDIRMA KODLARI</a:t>
            </a:r>
          </a:p>
          <a:p>
            <a:pPr algn="just"/>
            <a:endParaRPr lang="tr-TR" altLang="tr-TR" sz="2800" b="1" dirty="0" smtClean="0">
              <a:solidFill>
                <a:srgbClr val="FF0000"/>
              </a:solidFill>
              <a:latin typeface="Times New Roman" panose="02020603050405020304" pitchFamily="18" charset="0"/>
              <a:cs typeface="Times New Roman" panose="02020603050405020304" pitchFamily="18" charset="0"/>
            </a:endParaRPr>
          </a:p>
          <a:p>
            <a:pPr algn="just"/>
            <a:r>
              <a:rPr lang="tr-TR" sz="1900" b="1" dirty="0">
                <a:latin typeface="Times New Roman" panose="02020603050405020304" pitchFamily="18" charset="0"/>
                <a:cs typeface="Times New Roman" panose="02020603050405020304" pitchFamily="18" charset="0"/>
              </a:rPr>
              <a:t>03.8 GAYRİMENKUL MAL BAKIM VE ONARIM GİDERLERİ </a:t>
            </a:r>
            <a:endParaRPr lang="tr-TR" sz="1900" b="1" dirty="0" smtClean="0">
              <a:latin typeface="Times New Roman" panose="02020603050405020304" pitchFamily="18" charset="0"/>
              <a:cs typeface="Times New Roman" panose="02020603050405020304" pitchFamily="18" charset="0"/>
            </a:endParaRPr>
          </a:p>
          <a:p>
            <a:pPr algn="just"/>
            <a:endParaRPr lang="tr-TR" sz="1900" b="1" dirty="0">
              <a:latin typeface="Times New Roman" panose="02020603050405020304" pitchFamily="18" charset="0"/>
              <a:cs typeface="Times New Roman" panose="02020603050405020304" pitchFamily="18" charset="0"/>
            </a:endParaRPr>
          </a:p>
          <a:p>
            <a:pPr algn="just"/>
            <a:r>
              <a:rPr lang="tr-TR" sz="1900" dirty="0">
                <a:latin typeface="Times New Roman" panose="02020603050405020304" pitchFamily="18" charset="0"/>
                <a:cs typeface="Times New Roman" panose="02020603050405020304" pitchFamily="18" charset="0"/>
              </a:rPr>
              <a:t>Taşınmaz mallarla ilgili olarak, bunların ekonomik ömürlerini ve değerlerini artırmaya yönelik yenileme amaçlı bakım-onarımlar dışında kalan ve doğrudan işletmeye yönelik rutin olarak yapılması gereken bakım ve onarımlar </a:t>
            </a:r>
            <a:r>
              <a:rPr lang="tr-TR" sz="1900" dirty="0" smtClean="0">
                <a:latin typeface="Times New Roman" panose="02020603050405020304" pitchFamily="18" charset="0"/>
                <a:cs typeface="Times New Roman" panose="02020603050405020304" pitchFamily="18" charset="0"/>
              </a:rPr>
              <a:t>bu </a:t>
            </a:r>
            <a:r>
              <a:rPr lang="tr-TR" sz="1900" dirty="0">
                <a:latin typeface="Times New Roman" panose="02020603050405020304" pitchFamily="18" charset="0"/>
                <a:cs typeface="Times New Roman" panose="02020603050405020304" pitchFamily="18" charset="0"/>
              </a:rPr>
              <a:t>grupta yer </a:t>
            </a:r>
            <a:r>
              <a:rPr lang="tr-TR" sz="1900" dirty="0" smtClean="0">
                <a:latin typeface="Times New Roman" panose="02020603050405020304" pitchFamily="18" charset="0"/>
                <a:cs typeface="Times New Roman" panose="02020603050405020304" pitchFamily="18" charset="0"/>
              </a:rPr>
              <a:t>almaktadır.</a:t>
            </a:r>
          </a:p>
          <a:p>
            <a:pPr algn="just"/>
            <a:endParaRPr lang="tr-TR" sz="1900" dirty="0" smtClean="0">
              <a:latin typeface="Times New Roman" panose="02020603050405020304" pitchFamily="18" charset="0"/>
              <a:cs typeface="Times New Roman" panose="02020603050405020304" pitchFamily="18" charset="0"/>
            </a:endParaRPr>
          </a:p>
          <a:p>
            <a:pPr algn="just"/>
            <a:r>
              <a:rPr lang="tr-TR" sz="1900" b="1" dirty="0" smtClean="0">
                <a:latin typeface="Times New Roman" panose="02020603050405020304" pitchFamily="18" charset="0"/>
                <a:cs typeface="Times New Roman" panose="02020603050405020304" pitchFamily="18" charset="0"/>
              </a:rPr>
              <a:t>06.1 </a:t>
            </a:r>
            <a:r>
              <a:rPr lang="tr-TR" sz="1900" b="1" dirty="0">
                <a:latin typeface="Times New Roman" panose="02020603050405020304" pitchFamily="18" charset="0"/>
                <a:cs typeface="Times New Roman" panose="02020603050405020304" pitchFamily="18" charset="0"/>
              </a:rPr>
              <a:t>MAMUL MAL ALIMLARI </a:t>
            </a:r>
            <a:endParaRPr lang="tr-TR" sz="1900" b="1" dirty="0" smtClean="0">
              <a:latin typeface="Times New Roman" panose="02020603050405020304" pitchFamily="18" charset="0"/>
              <a:cs typeface="Times New Roman" panose="02020603050405020304" pitchFamily="18" charset="0"/>
            </a:endParaRPr>
          </a:p>
          <a:p>
            <a:pPr algn="just"/>
            <a:endParaRPr lang="tr-TR" sz="1900" dirty="0">
              <a:latin typeface="Times New Roman" panose="02020603050405020304" pitchFamily="18" charset="0"/>
              <a:cs typeface="Times New Roman" panose="02020603050405020304" pitchFamily="18" charset="0"/>
            </a:endParaRPr>
          </a:p>
          <a:p>
            <a:pPr algn="just"/>
            <a:r>
              <a:rPr lang="tr-TR" sz="1900" dirty="0" smtClean="0">
                <a:latin typeface="Times New Roman" panose="02020603050405020304" pitchFamily="18" charset="0"/>
                <a:cs typeface="Times New Roman" panose="02020603050405020304" pitchFamily="18" charset="0"/>
              </a:rPr>
              <a:t>tüketime </a:t>
            </a:r>
            <a:r>
              <a:rPr lang="tr-TR" sz="1900" dirty="0">
                <a:latin typeface="Times New Roman" panose="02020603050405020304" pitchFamily="18" charset="0"/>
                <a:cs typeface="Times New Roman" panose="02020603050405020304" pitchFamily="18" charset="0"/>
              </a:rPr>
              <a:t>yönelik mal ve malzeme alımları kapsamında yer almayan, </a:t>
            </a:r>
            <a:r>
              <a:rPr lang="tr-TR" sz="1900" dirty="0" smtClean="0">
                <a:latin typeface="Times New Roman" panose="02020603050405020304" pitchFamily="18" charset="0"/>
                <a:cs typeface="Times New Roman" panose="02020603050405020304" pitchFamily="18" charset="0"/>
              </a:rPr>
              <a:t>makine</a:t>
            </a:r>
            <a:r>
              <a:rPr lang="tr-TR" sz="1900" dirty="0">
                <a:latin typeface="Times New Roman" panose="02020603050405020304" pitchFamily="18" charset="0"/>
                <a:cs typeface="Times New Roman" panose="02020603050405020304" pitchFamily="18" charset="0"/>
              </a:rPr>
              <a:t>, teçhizat, taşıt vb. için bakım-onarımın dışında makine-teçhizatın teknik özelliklerini artırmaya, geliştirmeye yönelik olarak kullanılacak olan </a:t>
            </a:r>
            <a:r>
              <a:rPr lang="tr-TR" sz="1900" dirty="0" smtClean="0">
                <a:latin typeface="Times New Roman" panose="02020603050405020304" pitchFamily="18" charset="0"/>
                <a:cs typeface="Times New Roman" panose="02020603050405020304" pitchFamily="18" charset="0"/>
              </a:rPr>
              <a:t>yedek </a:t>
            </a:r>
            <a:r>
              <a:rPr lang="tr-TR" sz="1900" dirty="0">
                <a:latin typeface="Times New Roman" panose="02020603050405020304" pitchFamily="18" charset="0"/>
                <a:cs typeface="Times New Roman" panose="02020603050405020304" pitchFamily="18" charset="0"/>
              </a:rPr>
              <a:t>parça alımları da </a:t>
            </a:r>
            <a:r>
              <a:rPr lang="tr-TR" sz="1900" dirty="0" smtClean="0">
                <a:latin typeface="Times New Roman" panose="02020603050405020304" pitchFamily="18" charset="0"/>
                <a:cs typeface="Times New Roman" panose="02020603050405020304" pitchFamily="18" charset="0"/>
              </a:rPr>
              <a:t>dahil alımlar </a:t>
            </a:r>
            <a:r>
              <a:rPr lang="tr-TR" sz="1900" dirty="0">
                <a:latin typeface="Times New Roman" panose="02020603050405020304" pitchFamily="18" charset="0"/>
                <a:cs typeface="Times New Roman" panose="02020603050405020304" pitchFamily="18" charset="0"/>
              </a:rPr>
              <a:t>bu grupta yer almaktadır.</a:t>
            </a:r>
          </a:p>
        </p:txBody>
      </p:sp>
    </p:spTree>
    <p:extLst>
      <p:ext uri="{BB962C8B-B14F-4D97-AF65-F5344CB8AC3E}">
        <p14:creationId xmlns:p14="http://schemas.microsoft.com/office/powerpoint/2010/main" val="351637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62</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557213" y="1159272"/>
            <a:ext cx="8191251"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sz="2800" b="1" dirty="0" smtClean="0">
                <a:solidFill>
                  <a:srgbClr val="FF0000"/>
                </a:solidFill>
                <a:latin typeface="Times New Roman" panose="02020603050405020304" pitchFamily="18" charset="0"/>
                <a:cs typeface="Times New Roman" panose="02020603050405020304" pitchFamily="18" charset="0"/>
              </a:rPr>
              <a:t>ANALİTİK BÜTÇE SINIFLANDIRMA KODLARI</a:t>
            </a:r>
          </a:p>
          <a:p>
            <a:pPr algn="just"/>
            <a:endParaRPr lang="tr-TR" altLang="tr-TR" sz="2800" b="1" dirty="0" smtClean="0">
              <a:solidFill>
                <a:srgbClr val="FF0000"/>
              </a:solidFill>
              <a:latin typeface="Times New Roman" panose="02020603050405020304" pitchFamily="18" charset="0"/>
              <a:cs typeface="Times New Roman" panose="02020603050405020304" pitchFamily="18" charset="0"/>
            </a:endParaRPr>
          </a:p>
          <a:p>
            <a:r>
              <a:rPr lang="tr-TR" sz="1900" b="1" dirty="0">
                <a:latin typeface="Times New Roman" panose="02020603050405020304" pitchFamily="18" charset="0"/>
                <a:cs typeface="Times New Roman" panose="02020603050405020304" pitchFamily="18" charset="0"/>
              </a:rPr>
              <a:t>06.7 GAYRİMENKUL BÜYÜK ONARIM GİDERLERİ </a:t>
            </a:r>
            <a:endParaRPr lang="tr-TR" sz="1900" b="1" dirty="0" smtClean="0">
              <a:latin typeface="Times New Roman" panose="02020603050405020304" pitchFamily="18" charset="0"/>
              <a:cs typeface="Times New Roman" panose="02020603050405020304" pitchFamily="18" charset="0"/>
            </a:endParaRPr>
          </a:p>
          <a:p>
            <a:endParaRPr lang="tr-TR" sz="1900" dirty="0">
              <a:latin typeface="Times New Roman" panose="02020603050405020304" pitchFamily="18" charset="0"/>
              <a:cs typeface="Times New Roman" panose="02020603050405020304" pitchFamily="18" charset="0"/>
            </a:endParaRPr>
          </a:p>
          <a:p>
            <a:pPr algn="just"/>
            <a:r>
              <a:rPr lang="tr-TR" sz="1900" dirty="0" smtClean="0">
                <a:latin typeface="Times New Roman" panose="02020603050405020304" pitchFamily="18" charset="0"/>
                <a:cs typeface="Times New Roman" panose="02020603050405020304" pitchFamily="18" charset="0"/>
              </a:rPr>
              <a:t>Kurumun bizzat </a:t>
            </a:r>
            <a:r>
              <a:rPr lang="tr-TR" sz="1900" dirty="0">
                <a:latin typeface="Times New Roman" panose="02020603050405020304" pitchFamily="18" charset="0"/>
                <a:cs typeface="Times New Roman" panose="02020603050405020304" pitchFamily="18" charset="0"/>
              </a:rPr>
              <a:t>kendisi tarafından, gerekli malzemeler piyasadan temin edilerek ve kurum personelinin teknik bilgisinden ve işgücünden vb. kapasiteden faydalanmak suretiyle (örneğin hizmet binasının çatısının bakım-onarımının) yapılması durumunda; üretim sürecinde kullanılan hammaddeler, ara mallar, bu malların taşıma giderleri, kullanılan enerji bedelleri ve mamul malların alım giderleri ile projelerin fizibilitesi ve kontrollüğü için müşavir firma ve kişilere yapılan ödemeler ile gayrimenkullerin bakım-onarımının (gayrimenkulün mütemmimi olan asansörlerin büyük </a:t>
            </a:r>
            <a:r>
              <a:rPr lang="tr-TR" sz="1900" dirty="0" smtClean="0">
                <a:latin typeface="Times New Roman" panose="02020603050405020304" pitchFamily="18" charset="0"/>
                <a:cs typeface="Times New Roman" panose="02020603050405020304" pitchFamily="18" charset="0"/>
              </a:rPr>
              <a:t>bakım onarımları </a:t>
            </a:r>
            <a:r>
              <a:rPr lang="tr-TR" sz="1900" dirty="0">
                <a:latin typeface="Times New Roman" panose="02020603050405020304" pitchFamily="18" charset="0"/>
                <a:cs typeface="Times New Roman" panose="02020603050405020304" pitchFamily="18" charset="0"/>
              </a:rPr>
              <a:t>dahil) üçüncü şahıslara ihale edilerek yaptırılması halinde müteahhide yapılacak ödemeler bu grupta yer almaktadır.</a:t>
            </a:r>
          </a:p>
        </p:txBody>
      </p:sp>
    </p:spTree>
    <p:extLst>
      <p:ext uri="{BB962C8B-B14F-4D97-AF65-F5344CB8AC3E}">
        <p14:creationId xmlns:p14="http://schemas.microsoft.com/office/powerpoint/2010/main" val="426597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63</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5" name="Serbest Form 4"/>
          <p:cNvSpPr/>
          <p:nvPr/>
        </p:nvSpPr>
        <p:spPr>
          <a:xfrm>
            <a:off x="454195" y="2132855"/>
            <a:ext cx="8339306" cy="2016225"/>
          </a:xfrm>
          <a:custGeom>
            <a:avLst/>
            <a:gdLst>
              <a:gd name="connsiteX0" fmla="*/ 0 w 8496622"/>
              <a:gd name="connsiteY0" fmla="*/ 213644 h 2136435"/>
              <a:gd name="connsiteX1" fmla="*/ 213644 w 8496622"/>
              <a:gd name="connsiteY1" fmla="*/ 0 h 2136435"/>
              <a:gd name="connsiteX2" fmla="*/ 8282979 w 8496622"/>
              <a:gd name="connsiteY2" fmla="*/ 0 h 2136435"/>
              <a:gd name="connsiteX3" fmla="*/ 8496623 w 8496622"/>
              <a:gd name="connsiteY3" fmla="*/ 213644 h 2136435"/>
              <a:gd name="connsiteX4" fmla="*/ 8496622 w 8496622"/>
              <a:gd name="connsiteY4" fmla="*/ 1922792 h 2136435"/>
              <a:gd name="connsiteX5" fmla="*/ 8282978 w 8496622"/>
              <a:gd name="connsiteY5" fmla="*/ 2136436 h 2136435"/>
              <a:gd name="connsiteX6" fmla="*/ 213644 w 8496622"/>
              <a:gd name="connsiteY6" fmla="*/ 2136435 h 2136435"/>
              <a:gd name="connsiteX7" fmla="*/ 0 w 8496622"/>
              <a:gd name="connsiteY7" fmla="*/ 1922791 h 2136435"/>
              <a:gd name="connsiteX8" fmla="*/ 0 w 8496622"/>
              <a:gd name="connsiteY8" fmla="*/ 213644 h 21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622" h="2136435">
                <a:moveTo>
                  <a:pt x="0" y="213644"/>
                </a:moveTo>
                <a:cubicBezTo>
                  <a:pt x="0" y="95652"/>
                  <a:pt x="95652" y="0"/>
                  <a:pt x="213644" y="0"/>
                </a:cubicBezTo>
                <a:lnTo>
                  <a:pt x="8282979" y="0"/>
                </a:lnTo>
                <a:cubicBezTo>
                  <a:pt x="8400971" y="0"/>
                  <a:pt x="8496623" y="95652"/>
                  <a:pt x="8496623" y="213644"/>
                </a:cubicBezTo>
                <a:cubicBezTo>
                  <a:pt x="8496623" y="783360"/>
                  <a:pt x="8496622" y="1353076"/>
                  <a:pt x="8496622" y="1922792"/>
                </a:cubicBezTo>
                <a:cubicBezTo>
                  <a:pt x="8496622" y="2040784"/>
                  <a:pt x="8400970" y="2136436"/>
                  <a:pt x="8282978" y="2136436"/>
                </a:cubicBezTo>
                <a:lnTo>
                  <a:pt x="213644" y="2136435"/>
                </a:lnTo>
                <a:cubicBezTo>
                  <a:pt x="95652" y="2136435"/>
                  <a:pt x="0" y="2040783"/>
                  <a:pt x="0" y="1922791"/>
                </a:cubicBezTo>
                <a:lnTo>
                  <a:pt x="0" y="213644"/>
                </a:lnTo>
                <a:close/>
              </a:path>
            </a:pathLst>
          </a:custGeom>
          <a:solidFill>
            <a:schemeClr val="tx2">
              <a:lumMod val="40000"/>
              <a:lumOff val="60000"/>
            </a:schemeClr>
          </a:solidFill>
        </p:spPr>
        <p:style>
          <a:lnRef idx="1">
            <a:schemeClr val="accent2"/>
          </a:lnRef>
          <a:fillRef idx="3">
            <a:schemeClr val="accent2"/>
          </a:fillRef>
          <a:effectRef idx="2">
            <a:schemeClr val="accent2"/>
          </a:effectRef>
          <a:fontRef idx="minor">
            <a:schemeClr val="lt1"/>
          </a:fontRef>
        </p:style>
        <p:txBody>
          <a:bodyPr spcFirstLastPara="0" vert="horz" wrap="square" lIns="2160617" tIns="247650" rIns="247651" bIns="247650" numCol="1" spcCol="1270" anchor="ctr" anchorCtr="0">
            <a:noAutofit/>
          </a:bodyPr>
          <a:lstStyle/>
          <a:p>
            <a:pPr marL="342900" indent="-342900" defTabSz="2889250">
              <a:lnSpc>
                <a:spcPct val="90000"/>
              </a:lnSpc>
              <a:spcBef>
                <a:spcPct val="0"/>
              </a:spcBef>
              <a:spcAft>
                <a:spcPct val="35000"/>
              </a:spcAft>
              <a:buFontTx/>
              <a:buChar char="-"/>
            </a:pP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Saymanlık Kodunun girilmemesi</a:t>
            </a:r>
          </a:p>
          <a:p>
            <a:pPr marL="342900" indent="-342900" defTabSz="2889250">
              <a:lnSpc>
                <a:spcPct val="90000"/>
              </a:lnSpc>
              <a:spcBef>
                <a:spcPct val="0"/>
              </a:spcBef>
              <a:spcAft>
                <a:spcPct val="35000"/>
              </a:spcAft>
              <a:buFontTx/>
              <a:buChar char="-"/>
            </a:pPr>
            <a:r>
              <a:rPr lang="tr-TR" sz="2000" dirty="0">
                <a:solidFill>
                  <a:schemeClr val="tx1"/>
                </a:solidFill>
                <a:latin typeface="Times New Roman" panose="02020603050405020304" pitchFamily="18" charset="0"/>
                <a:cs typeface="Times New Roman" panose="02020603050405020304" pitchFamily="18" charset="0"/>
              </a:rPr>
              <a:t>Saymanlık </a:t>
            </a:r>
            <a:r>
              <a:rPr lang="tr-TR" sz="2000" dirty="0" smtClean="0">
                <a:solidFill>
                  <a:schemeClr val="tx1"/>
                </a:solidFill>
                <a:latin typeface="Times New Roman" panose="02020603050405020304" pitchFamily="18" charset="0"/>
                <a:cs typeface="Times New Roman" panose="02020603050405020304" pitchFamily="18" charset="0"/>
              </a:rPr>
              <a:t>Kodunda </a:t>
            </a:r>
            <a:r>
              <a:rPr lang="tr-TR" sz="2000" dirty="0">
                <a:solidFill>
                  <a:schemeClr val="tx1"/>
                </a:solidFill>
                <a:latin typeface="Times New Roman" panose="02020603050405020304" pitchFamily="18" charset="0"/>
                <a:cs typeface="Times New Roman" panose="02020603050405020304" pitchFamily="18" charset="0"/>
              </a:rPr>
              <a:t>nokta girilmesi</a:t>
            </a:r>
          </a:p>
          <a:p>
            <a:pPr marL="342900" indent="-342900" defTabSz="2889250">
              <a:lnSpc>
                <a:spcPct val="90000"/>
              </a:lnSpc>
              <a:spcBef>
                <a:spcPct val="0"/>
              </a:spcBef>
              <a:spcAft>
                <a:spcPct val="35000"/>
              </a:spcAft>
              <a:buFontTx/>
              <a:buChar char="-"/>
            </a:pPr>
            <a:r>
              <a:rPr lang="tr-TR" sz="2000" dirty="0">
                <a:solidFill>
                  <a:schemeClr val="tx1"/>
                </a:solidFill>
                <a:latin typeface="Times New Roman" panose="02020603050405020304" pitchFamily="18" charset="0"/>
                <a:cs typeface="Times New Roman" panose="02020603050405020304" pitchFamily="18" charset="0"/>
              </a:rPr>
              <a:t>Saymanlık </a:t>
            </a:r>
            <a:r>
              <a:rPr lang="tr-TR" sz="2000" dirty="0" smtClean="0">
                <a:solidFill>
                  <a:schemeClr val="tx1"/>
                </a:solidFill>
                <a:latin typeface="Times New Roman" panose="02020603050405020304" pitchFamily="18" charset="0"/>
                <a:cs typeface="Times New Roman" panose="02020603050405020304" pitchFamily="18" charset="0"/>
              </a:rPr>
              <a:t>Kodunda </a:t>
            </a:r>
            <a:r>
              <a:rPr lang="tr-TR" sz="2000" dirty="0">
                <a:solidFill>
                  <a:schemeClr val="tx1"/>
                </a:solidFill>
                <a:latin typeface="Times New Roman" panose="02020603050405020304" pitchFamily="18" charset="0"/>
                <a:cs typeface="Times New Roman" panose="02020603050405020304" pitchFamily="18" charset="0"/>
              </a:rPr>
              <a:t>rakamlar arasında boşluk bırakılması </a:t>
            </a:r>
            <a:endParaRPr lang="tr-TR" sz="6000" kern="1200" dirty="0">
              <a:solidFill>
                <a:schemeClr val="tx1"/>
              </a:solidFill>
              <a:latin typeface="Times New Roman" panose="02020603050405020304" pitchFamily="18" charset="0"/>
              <a:cs typeface="Times New Roman" panose="02020603050405020304" pitchFamily="18" charset="0"/>
            </a:endParaRPr>
          </a:p>
        </p:txBody>
      </p:sp>
      <p:sp>
        <p:nvSpPr>
          <p:cNvPr id="7" name="7 Metin kutusu"/>
          <p:cNvSpPr txBox="1">
            <a:spLocks noChangeArrowheads="1"/>
          </p:cNvSpPr>
          <p:nvPr/>
        </p:nvSpPr>
        <p:spPr bwMode="auto">
          <a:xfrm>
            <a:off x="454195" y="1063142"/>
            <a:ext cx="8208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Okullar Tarafından Veri Girişlerinde Yapılan Hatalar</a:t>
            </a:r>
            <a:endParaRPr lang="tr-TR" altLang="tr-TR" sz="2400" b="1" kern="0" dirty="0">
              <a:solidFill>
                <a:srgbClr val="FF0000"/>
              </a:solidFill>
              <a:latin typeface="Times New Roman" pitchFamily="18" charset="0"/>
              <a:cs typeface="Times New Roman"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207386"/>
            <a:ext cx="1209844" cy="1867161"/>
          </a:xfrm>
          <a:prstGeom prst="rect">
            <a:avLst/>
          </a:prstGeom>
        </p:spPr>
      </p:pic>
      <p:sp>
        <p:nvSpPr>
          <p:cNvPr id="17" name="Serbest Form 16"/>
          <p:cNvSpPr/>
          <p:nvPr/>
        </p:nvSpPr>
        <p:spPr>
          <a:xfrm>
            <a:off x="480844" y="4427600"/>
            <a:ext cx="8339306" cy="2016225"/>
          </a:xfrm>
          <a:custGeom>
            <a:avLst/>
            <a:gdLst>
              <a:gd name="connsiteX0" fmla="*/ 0 w 8496622"/>
              <a:gd name="connsiteY0" fmla="*/ 213644 h 2136435"/>
              <a:gd name="connsiteX1" fmla="*/ 213644 w 8496622"/>
              <a:gd name="connsiteY1" fmla="*/ 0 h 2136435"/>
              <a:gd name="connsiteX2" fmla="*/ 8282979 w 8496622"/>
              <a:gd name="connsiteY2" fmla="*/ 0 h 2136435"/>
              <a:gd name="connsiteX3" fmla="*/ 8496623 w 8496622"/>
              <a:gd name="connsiteY3" fmla="*/ 213644 h 2136435"/>
              <a:gd name="connsiteX4" fmla="*/ 8496622 w 8496622"/>
              <a:gd name="connsiteY4" fmla="*/ 1922792 h 2136435"/>
              <a:gd name="connsiteX5" fmla="*/ 8282978 w 8496622"/>
              <a:gd name="connsiteY5" fmla="*/ 2136436 h 2136435"/>
              <a:gd name="connsiteX6" fmla="*/ 213644 w 8496622"/>
              <a:gd name="connsiteY6" fmla="*/ 2136435 h 2136435"/>
              <a:gd name="connsiteX7" fmla="*/ 0 w 8496622"/>
              <a:gd name="connsiteY7" fmla="*/ 1922791 h 2136435"/>
              <a:gd name="connsiteX8" fmla="*/ 0 w 8496622"/>
              <a:gd name="connsiteY8" fmla="*/ 213644 h 21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622" h="2136435">
                <a:moveTo>
                  <a:pt x="0" y="213644"/>
                </a:moveTo>
                <a:cubicBezTo>
                  <a:pt x="0" y="95652"/>
                  <a:pt x="95652" y="0"/>
                  <a:pt x="213644" y="0"/>
                </a:cubicBezTo>
                <a:lnTo>
                  <a:pt x="8282979" y="0"/>
                </a:lnTo>
                <a:cubicBezTo>
                  <a:pt x="8400971" y="0"/>
                  <a:pt x="8496623" y="95652"/>
                  <a:pt x="8496623" y="213644"/>
                </a:cubicBezTo>
                <a:cubicBezTo>
                  <a:pt x="8496623" y="783360"/>
                  <a:pt x="8496622" y="1353076"/>
                  <a:pt x="8496622" y="1922792"/>
                </a:cubicBezTo>
                <a:cubicBezTo>
                  <a:pt x="8496622" y="2040784"/>
                  <a:pt x="8400970" y="2136436"/>
                  <a:pt x="8282978" y="2136436"/>
                </a:cubicBezTo>
                <a:lnTo>
                  <a:pt x="213644" y="2136435"/>
                </a:lnTo>
                <a:cubicBezTo>
                  <a:pt x="95652" y="2136435"/>
                  <a:pt x="0" y="2040783"/>
                  <a:pt x="0" y="1922791"/>
                </a:cubicBezTo>
                <a:lnTo>
                  <a:pt x="0" y="213644"/>
                </a:lnTo>
                <a:close/>
              </a:path>
            </a:pathLst>
          </a:cu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spcFirstLastPara="0" vert="horz" wrap="square" lIns="2160617" tIns="247650" rIns="247651" bIns="247650" numCol="1" spcCol="1270" anchor="ctr" anchorCtr="0">
            <a:noAutofit/>
          </a:bodyPr>
          <a:lstStyle/>
          <a:p>
            <a:pPr marL="342900" indent="-342900" defTabSz="2889250">
              <a:lnSpc>
                <a:spcPct val="90000"/>
              </a:lnSpc>
              <a:spcBef>
                <a:spcPct val="0"/>
              </a:spcBef>
              <a:spcAft>
                <a:spcPct val="35000"/>
              </a:spcAft>
              <a:buFontTx/>
              <a:buChar char="-"/>
            </a:pP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Saymanlık Kodu </a:t>
            </a: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girilirken rakamlar arasında  </a:t>
            </a: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nokta</a:t>
            </a: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virgül işaretleri konulmadan ve boşluk bırakılmadan yazılmalıdır.</a:t>
            </a:r>
          </a:p>
        </p:txBody>
      </p:sp>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51" y="4847052"/>
            <a:ext cx="1238423" cy="1152686"/>
          </a:xfrm>
          <a:prstGeom prst="rect">
            <a:avLst/>
          </a:prstGeom>
        </p:spPr>
      </p:pic>
      <p:pic>
        <p:nvPicPr>
          <p:cNvPr id="15" name="Resi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5113" y="2207386"/>
            <a:ext cx="834885" cy="858262"/>
          </a:xfrm>
          <a:prstGeom prst="rect">
            <a:avLst/>
          </a:prstGeom>
        </p:spPr>
      </p:pic>
      <p:pic>
        <p:nvPicPr>
          <p:cNvPr id="19" name="Resim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4409" y="4606882"/>
            <a:ext cx="816513" cy="816513"/>
          </a:xfrm>
          <a:prstGeom prst="rect">
            <a:avLst/>
          </a:prstGeom>
        </p:spPr>
      </p:pic>
    </p:spTree>
    <p:extLst>
      <p:ext uri="{BB962C8B-B14F-4D97-AF65-F5344CB8AC3E}">
        <p14:creationId xmlns:p14="http://schemas.microsoft.com/office/powerpoint/2010/main" val="1871644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64</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5" name="Serbest Form 4"/>
          <p:cNvSpPr/>
          <p:nvPr/>
        </p:nvSpPr>
        <p:spPr>
          <a:xfrm>
            <a:off x="454195" y="2132855"/>
            <a:ext cx="8339306" cy="2016225"/>
          </a:xfrm>
          <a:custGeom>
            <a:avLst/>
            <a:gdLst>
              <a:gd name="connsiteX0" fmla="*/ 0 w 8496622"/>
              <a:gd name="connsiteY0" fmla="*/ 213644 h 2136435"/>
              <a:gd name="connsiteX1" fmla="*/ 213644 w 8496622"/>
              <a:gd name="connsiteY1" fmla="*/ 0 h 2136435"/>
              <a:gd name="connsiteX2" fmla="*/ 8282979 w 8496622"/>
              <a:gd name="connsiteY2" fmla="*/ 0 h 2136435"/>
              <a:gd name="connsiteX3" fmla="*/ 8496623 w 8496622"/>
              <a:gd name="connsiteY3" fmla="*/ 213644 h 2136435"/>
              <a:gd name="connsiteX4" fmla="*/ 8496622 w 8496622"/>
              <a:gd name="connsiteY4" fmla="*/ 1922792 h 2136435"/>
              <a:gd name="connsiteX5" fmla="*/ 8282978 w 8496622"/>
              <a:gd name="connsiteY5" fmla="*/ 2136436 h 2136435"/>
              <a:gd name="connsiteX6" fmla="*/ 213644 w 8496622"/>
              <a:gd name="connsiteY6" fmla="*/ 2136435 h 2136435"/>
              <a:gd name="connsiteX7" fmla="*/ 0 w 8496622"/>
              <a:gd name="connsiteY7" fmla="*/ 1922791 h 2136435"/>
              <a:gd name="connsiteX8" fmla="*/ 0 w 8496622"/>
              <a:gd name="connsiteY8" fmla="*/ 213644 h 21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622" h="2136435">
                <a:moveTo>
                  <a:pt x="0" y="213644"/>
                </a:moveTo>
                <a:cubicBezTo>
                  <a:pt x="0" y="95652"/>
                  <a:pt x="95652" y="0"/>
                  <a:pt x="213644" y="0"/>
                </a:cubicBezTo>
                <a:lnTo>
                  <a:pt x="8282979" y="0"/>
                </a:lnTo>
                <a:cubicBezTo>
                  <a:pt x="8400971" y="0"/>
                  <a:pt x="8496623" y="95652"/>
                  <a:pt x="8496623" y="213644"/>
                </a:cubicBezTo>
                <a:cubicBezTo>
                  <a:pt x="8496623" y="783360"/>
                  <a:pt x="8496622" y="1353076"/>
                  <a:pt x="8496622" y="1922792"/>
                </a:cubicBezTo>
                <a:cubicBezTo>
                  <a:pt x="8496622" y="2040784"/>
                  <a:pt x="8400970" y="2136436"/>
                  <a:pt x="8282978" y="2136436"/>
                </a:cubicBezTo>
                <a:lnTo>
                  <a:pt x="213644" y="2136435"/>
                </a:lnTo>
                <a:cubicBezTo>
                  <a:pt x="95652" y="2136435"/>
                  <a:pt x="0" y="2040783"/>
                  <a:pt x="0" y="1922791"/>
                </a:cubicBezTo>
                <a:lnTo>
                  <a:pt x="0" y="213644"/>
                </a:lnTo>
                <a:close/>
              </a:path>
            </a:pathLst>
          </a:custGeom>
          <a:solidFill>
            <a:schemeClr val="tx2">
              <a:lumMod val="40000"/>
              <a:lumOff val="60000"/>
            </a:schemeClr>
          </a:solidFill>
        </p:spPr>
        <p:style>
          <a:lnRef idx="1">
            <a:schemeClr val="accent2"/>
          </a:lnRef>
          <a:fillRef idx="3">
            <a:schemeClr val="accent2"/>
          </a:fillRef>
          <a:effectRef idx="2">
            <a:schemeClr val="accent2"/>
          </a:effectRef>
          <a:fontRef idx="minor">
            <a:schemeClr val="lt1"/>
          </a:fontRef>
        </p:style>
        <p:txBody>
          <a:bodyPr spcFirstLastPara="0" vert="horz" wrap="square" lIns="2160617" tIns="247650" rIns="247651" bIns="247650" numCol="1" spcCol="1270" anchor="ctr" anchorCtr="0">
            <a:noAutofit/>
          </a:bodyPr>
          <a:lstStyle/>
          <a:p>
            <a:pPr marL="342900" indent="-342900" defTabSz="2889250">
              <a:lnSpc>
                <a:spcPct val="90000"/>
              </a:lnSpc>
              <a:spcBef>
                <a:spcPct val="0"/>
              </a:spcBef>
              <a:spcAft>
                <a:spcPct val="35000"/>
              </a:spcAft>
              <a:buFontTx/>
              <a:buChar char="-"/>
            </a:pP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Kurum Vergi Kimlik Numarasının girilmemesi</a:t>
            </a:r>
          </a:p>
          <a:p>
            <a:pPr marL="342900" indent="-342900" defTabSz="2889250">
              <a:lnSpc>
                <a:spcPct val="90000"/>
              </a:lnSpc>
              <a:spcBef>
                <a:spcPct val="0"/>
              </a:spcBef>
              <a:spcAft>
                <a:spcPct val="35000"/>
              </a:spcAft>
              <a:buFontTx/>
              <a:buChar char="-"/>
            </a:pP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Kurum Vergi Kimlik </a:t>
            </a: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Numarasında </a:t>
            </a:r>
            <a:r>
              <a:rPr lang="tr-TR" sz="2000" dirty="0" smtClean="0">
                <a:solidFill>
                  <a:schemeClr val="tx1"/>
                </a:solidFill>
                <a:latin typeface="Times New Roman" panose="02020603050405020304" pitchFamily="18" charset="0"/>
                <a:cs typeface="Times New Roman" panose="02020603050405020304" pitchFamily="18" charset="0"/>
              </a:rPr>
              <a:t>nokta          girilmesi</a:t>
            </a:r>
            <a:endParaRPr lang="tr-TR" sz="2000" dirty="0">
              <a:solidFill>
                <a:schemeClr val="tx1"/>
              </a:solidFill>
              <a:latin typeface="Times New Roman" panose="02020603050405020304" pitchFamily="18" charset="0"/>
              <a:cs typeface="Times New Roman" panose="02020603050405020304" pitchFamily="18" charset="0"/>
            </a:endParaRPr>
          </a:p>
          <a:p>
            <a:pPr marL="342900" indent="-342900" defTabSz="2889250">
              <a:lnSpc>
                <a:spcPct val="90000"/>
              </a:lnSpc>
              <a:spcBef>
                <a:spcPct val="0"/>
              </a:spcBef>
              <a:spcAft>
                <a:spcPct val="35000"/>
              </a:spcAft>
              <a:buFontTx/>
              <a:buChar char="-"/>
            </a:pP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Kurum Vergi Kimlik </a:t>
            </a: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Numarasında </a:t>
            </a:r>
            <a:r>
              <a:rPr lang="tr-TR" sz="2000" dirty="0" smtClean="0">
                <a:solidFill>
                  <a:schemeClr val="tx1"/>
                </a:solidFill>
                <a:latin typeface="Times New Roman" panose="02020603050405020304" pitchFamily="18" charset="0"/>
                <a:cs typeface="Times New Roman" panose="02020603050405020304" pitchFamily="18" charset="0"/>
              </a:rPr>
              <a:t>rakamlar </a:t>
            </a:r>
            <a:r>
              <a:rPr lang="tr-TR" sz="2000" dirty="0">
                <a:solidFill>
                  <a:schemeClr val="tx1"/>
                </a:solidFill>
                <a:latin typeface="Times New Roman" panose="02020603050405020304" pitchFamily="18" charset="0"/>
                <a:cs typeface="Times New Roman" panose="02020603050405020304" pitchFamily="18" charset="0"/>
              </a:rPr>
              <a:t>arasında boşluk bırakılması </a:t>
            </a:r>
            <a:endParaRPr lang="tr-TR" sz="6000" kern="1200" dirty="0">
              <a:solidFill>
                <a:schemeClr val="tx1"/>
              </a:solidFill>
              <a:latin typeface="Times New Roman" panose="02020603050405020304" pitchFamily="18" charset="0"/>
              <a:cs typeface="Times New Roman" panose="02020603050405020304" pitchFamily="18" charset="0"/>
            </a:endParaRPr>
          </a:p>
        </p:txBody>
      </p:sp>
      <p:sp>
        <p:nvSpPr>
          <p:cNvPr id="7" name="7 Metin kutusu"/>
          <p:cNvSpPr txBox="1">
            <a:spLocks noChangeArrowheads="1"/>
          </p:cNvSpPr>
          <p:nvPr/>
        </p:nvSpPr>
        <p:spPr bwMode="auto">
          <a:xfrm>
            <a:off x="454195" y="1063142"/>
            <a:ext cx="8208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Okullar Tarafından Veri Girişlerinde Yapılan Hatalar</a:t>
            </a:r>
            <a:endParaRPr lang="tr-TR" altLang="tr-TR" sz="2400" b="1" kern="0" dirty="0">
              <a:solidFill>
                <a:srgbClr val="FF0000"/>
              </a:solidFill>
              <a:latin typeface="Times New Roman" pitchFamily="18" charset="0"/>
              <a:cs typeface="Times New Roman" pitchFamily="18" charset="0"/>
            </a:endParaRPr>
          </a:p>
        </p:txBody>
      </p:sp>
      <p:sp>
        <p:nvSpPr>
          <p:cNvPr id="17" name="Serbest Form 16"/>
          <p:cNvSpPr/>
          <p:nvPr/>
        </p:nvSpPr>
        <p:spPr>
          <a:xfrm>
            <a:off x="480844" y="4427600"/>
            <a:ext cx="8339306" cy="2016225"/>
          </a:xfrm>
          <a:custGeom>
            <a:avLst/>
            <a:gdLst>
              <a:gd name="connsiteX0" fmla="*/ 0 w 8496622"/>
              <a:gd name="connsiteY0" fmla="*/ 213644 h 2136435"/>
              <a:gd name="connsiteX1" fmla="*/ 213644 w 8496622"/>
              <a:gd name="connsiteY1" fmla="*/ 0 h 2136435"/>
              <a:gd name="connsiteX2" fmla="*/ 8282979 w 8496622"/>
              <a:gd name="connsiteY2" fmla="*/ 0 h 2136435"/>
              <a:gd name="connsiteX3" fmla="*/ 8496623 w 8496622"/>
              <a:gd name="connsiteY3" fmla="*/ 213644 h 2136435"/>
              <a:gd name="connsiteX4" fmla="*/ 8496622 w 8496622"/>
              <a:gd name="connsiteY4" fmla="*/ 1922792 h 2136435"/>
              <a:gd name="connsiteX5" fmla="*/ 8282978 w 8496622"/>
              <a:gd name="connsiteY5" fmla="*/ 2136436 h 2136435"/>
              <a:gd name="connsiteX6" fmla="*/ 213644 w 8496622"/>
              <a:gd name="connsiteY6" fmla="*/ 2136435 h 2136435"/>
              <a:gd name="connsiteX7" fmla="*/ 0 w 8496622"/>
              <a:gd name="connsiteY7" fmla="*/ 1922791 h 2136435"/>
              <a:gd name="connsiteX8" fmla="*/ 0 w 8496622"/>
              <a:gd name="connsiteY8" fmla="*/ 213644 h 21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622" h="2136435">
                <a:moveTo>
                  <a:pt x="0" y="213644"/>
                </a:moveTo>
                <a:cubicBezTo>
                  <a:pt x="0" y="95652"/>
                  <a:pt x="95652" y="0"/>
                  <a:pt x="213644" y="0"/>
                </a:cubicBezTo>
                <a:lnTo>
                  <a:pt x="8282979" y="0"/>
                </a:lnTo>
                <a:cubicBezTo>
                  <a:pt x="8400971" y="0"/>
                  <a:pt x="8496623" y="95652"/>
                  <a:pt x="8496623" y="213644"/>
                </a:cubicBezTo>
                <a:cubicBezTo>
                  <a:pt x="8496623" y="783360"/>
                  <a:pt x="8496622" y="1353076"/>
                  <a:pt x="8496622" y="1922792"/>
                </a:cubicBezTo>
                <a:cubicBezTo>
                  <a:pt x="8496622" y="2040784"/>
                  <a:pt x="8400970" y="2136436"/>
                  <a:pt x="8282978" y="2136436"/>
                </a:cubicBezTo>
                <a:lnTo>
                  <a:pt x="213644" y="2136435"/>
                </a:lnTo>
                <a:cubicBezTo>
                  <a:pt x="95652" y="2136435"/>
                  <a:pt x="0" y="2040783"/>
                  <a:pt x="0" y="1922791"/>
                </a:cubicBezTo>
                <a:lnTo>
                  <a:pt x="0" y="213644"/>
                </a:lnTo>
                <a:close/>
              </a:path>
            </a:pathLst>
          </a:cu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spcFirstLastPara="0" vert="horz" wrap="square" lIns="2160617" tIns="247650" rIns="247651" bIns="247650" numCol="1" spcCol="1270" anchor="ctr" anchorCtr="0">
            <a:noAutofit/>
          </a:bodyPr>
          <a:lstStyle/>
          <a:p>
            <a:pPr marL="342900" indent="-342900" defTabSz="2889250">
              <a:lnSpc>
                <a:spcPct val="90000"/>
              </a:lnSpc>
              <a:spcBef>
                <a:spcPct val="0"/>
              </a:spcBef>
              <a:spcAft>
                <a:spcPct val="35000"/>
              </a:spcAft>
              <a:buFontTx/>
              <a:buChar char="-"/>
            </a:pP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Kurum Vergi Kimlik </a:t>
            </a: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Numarası girilirken          rakamlar </a:t>
            </a: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arasında </a:t>
            </a: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nokta</a:t>
            </a: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virgül işaretleri </a:t>
            </a: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konulmadan </a:t>
            </a: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ve boşluk bırakılmadan yazılmalıdır.</a:t>
            </a:r>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5113" y="2207386"/>
            <a:ext cx="834885" cy="858262"/>
          </a:xfrm>
          <a:prstGeom prst="rect">
            <a:avLst/>
          </a:prstGeom>
        </p:spPr>
      </p:pic>
      <p:pic>
        <p:nvPicPr>
          <p:cNvPr id="19" name="Resi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409" y="4606882"/>
            <a:ext cx="816513" cy="816513"/>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878" y="2269308"/>
            <a:ext cx="1228896" cy="1743318"/>
          </a:xfrm>
          <a:prstGeom prst="rect">
            <a:avLst/>
          </a:prstGeom>
        </p:spPr>
      </p:pic>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404" y="4866104"/>
            <a:ext cx="1219370" cy="1114581"/>
          </a:xfrm>
          <a:prstGeom prst="rect">
            <a:avLst/>
          </a:prstGeom>
        </p:spPr>
      </p:pic>
    </p:spTree>
    <p:extLst>
      <p:ext uri="{BB962C8B-B14F-4D97-AF65-F5344CB8AC3E}">
        <p14:creationId xmlns:p14="http://schemas.microsoft.com/office/powerpoint/2010/main" val="3977105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65</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5" name="Serbest Form 4"/>
          <p:cNvSpPr/>
          <p:nvPr/>
        </p:nvSpPr>
        <p:spPr>
          <a:xfrm>
            <a:off x="454195" y="2132855"/>
            <a:ext cx="8339306" cy="2016225"/>
          </a:xfrm>
          <a:custGeom>
            <a:avLst/>
            <a:gdLst>
              <a:gd name="connsiteX0" fmla="*/ 0 w 8496622"/>
              <a:gd name="connsiteY0" fmla="*/ 213644 h 2136435"/>
              <a:gd name="connsiteX1" fmla="*/ 213644 w 8496622"/>
              <a:gd name="connsiteY1" fmla="*/ 0 h 2136435"/>
              <a:gd name="connsiteX2" fmla="*/ 8282979 w 8496622"/>
              <a:gd name="connsiteY2" fmla="*/ 0 h 2136435"/>
              <a:gd name="connsiteX3" fmla="*/ 8496623 w 8496622"/>
              <a:gd name="connsiteY3" fmla="*/ 213644 h 2136435"/>
              <a:gd name="connsiteX4" fmla="*/ 8496622 w 8496622"/>
              <a:gd name="connsiteY4" fmla="*/ 1922792 h 2136435"/>
              <a:gd name="connsiteX5" fmla="*/ 8282978 w 8496622"/>
              <a:gd name="connsiteY5" fmla="*/ 2136436 h 2136435"/>
              <a:gd name="connsiteX6" fmla="*/ 213644 w 8496622"/>
              <a:gd name="connsiteY6" fmla="*/ 2136435 h 2136435"/>
              <a:gd name="connsiteX7" fmla="*/ 0 w 8496622"/>
              <a:gd name="connsiteY7" fmla="*/ 1922791 h 2136435"/>
              <a:gd name="connsiteX8" fmla="*/ 0 w 8496622"/>
              <a:gd name="connsiteY8" fmla="*/ 213644 h 21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622" h="2136435">
                <a:moveTo>
                  <a:pt x="0" y="213644"/>
                </a:moveTo>
                <a:cubicBezTo>
                  <a:pt x="0" y="95652"/>
                  <a:pt x="95652" y="0"/>
                  <a:pt x="213644" y="0"/>
                </a:cubicBezTo>
                <a:lnTo>
                  <a:pt x="8282979" y="0"/>
                </a:lnTo>
                <a:cubicBezTo>
                  <a:pt x="8400971" y="0"/>
                  <a:pt x="8496623" y="95652"/>
                  <a:pt x="8496623" y="213644"/>
                </a:cubicBezTo>
                <a:cubicBezTo>
                  <a:pt x="8496623" y="783360"/>
                  <a:pt x="8496622" y="1353076"/>
                  <a:pt x="8496622" y="1922792"/>
                </a:cubicBezTo>
                <a:cubicBezTo>
                  <a:pt x="8496622" y="2040784"/>
                  <a:pt x="8400970" y="2136436"/>
                  <a:pt x="8282978" y="2136436"/>
                </a:cubicBezTo>
                <a:lnTo>
                  <a:pt x="213644" y="2136435"/>
                </a:lnTo>
                <a:cubicBezTo>
                  <a:pt x="95652" y="2136435"/>
                  <a:pt x="0" y="2040783"/>
                  <a:pt x="0" y="1922791"/>
                </a:cubicBezTo>
                <a:lnTo>
                  <a:pt x="0" y="213644"/>
                </a:lnTo>
                <a:close/>
              </a:path>
            </a:pathLst>
          </a:custGeom>
          <a:solidFill>
            <a:schemeClr val="tx2">
              <a:lumMod val="40000"/>
              <a:lumOff val="60000"/>
            </a:schemeClr>
          </a:solidFill>
        </p:spPr>
        <p:style>
          <a:lnRef idx="1">
            <a:schemeClr val="accent2"/>
          </a:lnRef>
          <a:fillRef idx="3">
            <a:schemeClr val="accent2"/>
          </a:fillRef>
          <a:effectRef idx="2">
            <a:schemeClr val="accent2"/>
          </a:effectRef>
          <a:fontRef idx="minor">
            <a:schemeClr val="lt1"/>
          </a:fontRef>
        </p:style>
        <p:txBody>
          <a:bodyPr spcFirstLastPara="0" vert="horz" wrap="square" lIns="2160617" tIns="247650" rIns="247651" bIns="247650" numCol="1" spcCol="1270" anchor="ctr" anchorCtr="0">
            <a:noAutofit/>
          </a:bodyPr>
          <a:lstStyle/>
          <a:p>
            <a:pPr marL="342900" indent="-342900" defTabSz="2889250">
              <a:lnSpc>
                <a:spcPct val="90000"/>
              </a:lnSpc>
              <a:spcBef>
                <a:spcPct val="0"/>
              </a:spcBef>
              <a:spcAft>
                <a:spcPct val="35000"/>
              </a:spcAft>
              <a:buFontTx/>
              <a:buChar char="-"/>
            </a:pP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Talep Edilen Ödenek Miktarının girilmemesi</a:t>
            </a:r>
          </a:p>
          <a:p>
            <a:pPr marL="342900" indent="-342900" defTabSz="2889250">
              <a:lnSpc>
                <a:spcPct val="90000"/>
              </a:lnSpc>
              <a:spcBef>
                <a:spcPct val="0"/>
              </a:spcBef>
              <a:spcAft>
                <a:spcPct val="35000"/>
              </a:spcAft>
              <a:buFontTx/>
              <a:buChar char="-"/>
            </a:pP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Talep Edilen Ödenek </a:t>
            </a: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Miktarında </a:t>
            </a:r>
            <a:r>
              <a:rPr lang="tr-TR" sz="2000" dirty="0" smtClean="0">
                <a:solidFill>
                  <a:schemeClr val="tx1"/>
                </a:solidFill>
                <a:latin typeface="Times New Roman" panose="02020603050405020304" pitchFamily="18" charset="0"/>
                <a:cs typeface="Times New Roman" panose="02020603050405020304" pitchFamily="18" charset="0"/>
              </a:rPr>
              <a:t>nokta, virgül          işaretlerinin yazılması</a:t>
            </a:r>
            <a:endParaRPr lang="tr-TR" sz="2000" dirty="0">
              <a:solidFill>
                <a:schemeClr val="tx1"/>
              </a:solidFill>
              <a:latin typeface="Times New Roman" panose="02020603050405020304" pitchFamily="18" charset="0"/>
              <a:cs typeface="Times New Roman" panose="02020603050405020304" pitchFamily="18" charset="0"/>
            </a:endParaRPr>
          </a:p>
        </p:txBody>
      </p:sp>
      <p:sp>
        <p:nvSpPr>
          <p:cNvPr id="7" name="7 Metin kutusu"/>
          <p:cNvSpPr txBox="1">
            <a:spLocks noChangeArrowheads="1"/>
          </p:cNvSpPr>
          <p:nvPr/>
        </p:nvSpPr>
        <p:spPr bwMode="auto">
          <a:xfrm>
            <a:off x="454195" y="1063142"/>
            <a:ext cx="8208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Okullar Tarafından Veri Girişlerinde Yapılan Hatalar</a:t>
            </a:r>
            <a:endParaRPr lang="tr-TR" altLang="tr-TR" sz="2400" b="1" kern="0" dirty="0">
              <a:solidFill>
                <a:srgbClr val="FF0000"/>
              </a:solidFill>
              <a:latin typeface="Times New Roman" pitchFamily="18" charset="0"/>
              <a:cs typeface="Times New Roman" pitchFamily="18" charset="0"/>
            </a:endParaRPr>
          </a:p>
        </p:txBody>
      </p:sp>
      <p:sp>
        <p:nvSpPr>
          <p:cNvPr id="17" name="Serbest Form 16"/>
          <p:cNvSpPr/>
          <p:nvPr/>
        </p:nvSpPr>
        <p:spPr>
          <a:xfrm>
            <a:off x="480844" y="4427600"/>
            <a:ext cx="8339306" cy="2016225"/>
          </a:xfrm>
          <a:custGeom>
            <a:avLst/>
            <a:gdLst>
              <a:gd name="connsiteX0" fmla="*/ 0 w 8496622"/>
              <a:gd name="connsiteY0" fmla="*/ 213644 h 2136435"/>
              <a:gd name="connsiteX1" fmla="*/ 213644 w 8496622"/>
              <a:gd name="connsiteY1" fmla="*/ 0 h 2136435"/>
              <a:gd name="connsiteX2" fmla="*/ 8282979 w 8496622"/>
              <a:gd name="connsiteY2" fmla="*/ 0 h 2136435"/>
              <a:gd name="connsiteX3" fmla="*/ 8496623 w 8496622"/>
              <a:gd name="connsiteY3" fmla="*/ 213644 h 2136435"/>
              <a:gd name="connsiteX4" fmla="*/ 8496622 w 8496622"/>
              <a:gd name="connsiteY4" fmla="*/ 1922792 h 2136435"/>
              <a:gd name="connsiteX5" fmla="*/ 8282978 w 8496622"/>
              <a:gd name="connsiteY5" fmla="*/ 2136436 h 2136435"/>
              <a:gd name="connsiteX6" fmla="*/ 213644 w 8496622"/>
              <a:gd name="connsiteY6" fmla="*/ 2136435 h 2136435"/>
              <a:gd name="connsiteX7" fmla="*/ 0 w 8496622"/>
              <a:gd name="connsiteY7" fmla="*/ 1922791 h 2136435"/>
              <a:gd name="connsiteX8" fmla="*/ 0 w 8496622"/>
              <a:gd name="connsiteY8" fmla="*/ 213644 h 21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622" h="2136435">
                <a:moveTo>
                  <a:pt x="0" y="213644"/>
                </a:moveTo>
                <a:cubicBezTo>
                  <a:pt x="0" y="95652"/>
                  <a:pt x="95652" y="0"/>
                  <a:pt x="213644" y="0"/>
                </a:cubicBezTo>
                <a:lnTo>
                  <a:pt x="8282979" y="0"/>
                </a:lnTo>
                <a:cubicBezTo>
                  <a:pt x="8400971" y="0"/>
                  <a:pt x="8496623" y="95652"/>
                  <a:pt x="8496623" y="213644"/>
                </a:cubicBezTo>
                <a:cubicBezTo>
                  <a:pt x="8496623" y="783360"/>
                  <a:pt x="8496622" y="1353076"/>
                  <a:pt x="8496622" y="1922792"/>
                </a:cubicBezTo>
                <a:cubicBezTo>
                  <a:pt x="8496622" y="2040784"/>
                  <a:pt x="8400970" y="2136436"/>
                  <a:pt x="8282978" y="2136436"/>
                </a:cubicBezTo>
                <a:lnTo>
                  <a:pt x="213644" y="2136435"/>
                </a:lnTo>
                <a:cubicBezTo>
                  <a:pt x="95652" y="2136435"/>
                  <a:pt x="0" y="2040783"/>
                  <a:pt x="0" y="1922791"/>
                </a:cubicBezTo>
                <a:lnTo>
                  <a:pt x="0" y="213644"/>
                </a:lnTo>
                <a:close/>
              </a:path>
            </a:pathLst>
          </a:cu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spcFirstLastPara="0" vert="horz" wrap="square" lIns="2160617" tIns="247650" rIns="247651" bIns="247650" numCol="1" spcCol="1270" anchor="ctr" anchorCtr="0">
            <a:noAutofit/>
          </a:bodyPr>
          <a:lstStyle/>
          <a:p>
            <a:pPr marL="342900" indent="-342900" defTabSz="2889250">
              <a:lnSpc>
                <a:spcPct val="90000"/>
              </a:lnSpc>
              <a:spcBef>
                <a:spcPct val="0"/>
              </a:spcBef>
              <a:spcAft>
                <a:spcPct val="35000"/>
              </a:spcAft>
              <a:buFontTx/>
              <a:buChar char="-"/>
            </a:pP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Talep Edilen Ödenek </a:t>
            </a: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Miktarı girilirken             rakamlar </a:t>
            </a: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arasında </a:t>
            </a: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nokta</a:t>
            </a: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virgül işaretleri </a:t>
            </a: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konulmadan yazılmalıdır</a:t>
            </a: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5113" y="2207386"/>
            <a:ext cx="834885" cy="858262"/>
          </a:xfrm>
          <a:prstGeom prst="rect">
            <a:avLst/>
          </a:prstGeom>
        </p:spPr>
      </p:pic>
      <p:pic>
        <p:nvPicPr>
          <p:cNvPr id="19" name="Resi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409" y="4606882"/>
            <a:ext cx="816513" cy="816513"/>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420888"/>
            <a:ext cx="1915632" cy="1537335"/>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691" y="4875631"/>
            <a:ext cx="1219370" cy="1095528"/>
          </a:xfrm>
          <a:prstGeom prst="rect">
            <a:avLst/>
          </a:prstGeom>
        </p:spPr>
      </p:pic>
    </p:spTree>
    <p:extLst>
      <p:ext uri="{BB962C8B-B14F-4D97-AF65-F5344CB8AC3E}">
        <p14:creationId xmlns:p14="http://schemas.microsoft.com/office/powerpoint/2010/main" val="2662010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66</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5" name="Serbest Form 4"/>
          <p:cNvSpPr/>
          <p:nvPr/>
        </p:nvSpPr>
        <p:spPr>
          <a:xfrm>
            <a:off x="454195" y="2132855"/>
            <a:ext cx="8339306" cy="2016225"/>
          </a:xfrm>
          <a:custGeom>
            <a:avLst/>
            <a:gdLst>
              <a:gd name="connsiteX0" fmla="*/ 0 w 8496622"/>
              <a:gd name="connsiteY0" fmla="*/ 213644 h 2136435"/>
              <a:gd name="connsiteX1" fmla="*/ 213644 w 8496622"/>
              <a:gd name="connsiteY1" fmla="*/ 0 h 2136435"/>
              <a:gd name="connsiteX2" fmla="*/ 8282979 w 8496622"/>
              <a:gd name="connsiteY2" fmla="*/ 0 h 2136435"/>
              <a:gd name="connsiteX3" fmla="*/ 8496623 w 8496622"/>
              <a:gd name="connsiteY3" fmla="*/ 213644 h 2136435"/>
              <a:gd name="connsiteX4" fmla="*/ 8496622 w 8496622"/>
              <a:gd name="connsiteY4" fmla="*/ 1922792 h 2136435"/>
              <a:gd name="connsiteX5" fmla="*/ 8282978 w 8496622"/>
              <a:gd name="connsiteY5" fmla="*/ 2136436 h 2136435"/>
              <a:gd name="connsiteX6" fmla="*/ 213644 w 8496622"/>
              <a:gd name="connsiteY6" fmla="*/ 2136435 h 2136435"/>
              <a:gd name="connsiteX7" fmla="*/ 0 w 8496622"/>
              <a:gd name="connsiteY7" fmla="*/ 1922791 h 2136435"/>
              <a:gd name="connsiteX8" fmla="*/ 0 w 8496622"/>
              <a:gd name="connsiteY8" fmla="*/ 213644 h 21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622" h="2136435">
                <a:moveTo>
                  <a:pt x="0" y="213644"/>
                </a:moveTo>
                <a:cubicBezTo>
                  <a:pt x="0" y="95652"/>
                  <a:pt x="95652" y="0"/>
                  <a:pt x="213644" y="0"/>
                </a:cubicBezTo>
                <a:lnTo>
                  <a:pt x="8282979" y="0"/>
                </a:lnTo>
                <a:cubicBezTo>
                  <a:pt x="8400971" y="0"/>
                  <a:pt x="8496623" y="95652"/>
                  <a:pt x="8496623" y="213644"/>
                </a:cubicBezTo>
                <a:cubicBezTo>
                  <a:pt x="8496623" y="783360"/>
                  <a:pt x="8496622" y="1353076"/>
                  <a:pt x="8496622" y="1922792"/>
                </a:cubicBezTo>
                <a:cubicBezTo>
                  <a:pt x="8496622" y="2040784"/>
                  <a:pt x="8400970" y="2136436"/>
                  <a:pt x="8282978" y="2136436"/>
                </a:cubicBezTo>
                <a:lnTo>
                  <a:pt x="213644" y="2136435"/>
                </a:lnTo>
                <a:cubicBezTo>
                  <a:pt x="95652" y="2136435"/>
                  <a:pt x="0" y="2040783"/>
                  <a:pt x="0" y="1922791"/>
                </a:cubicBezTo>
                <a:lnTo>
                  <a:pt x="0" y="213644"/>
                </a:lnTo>
                <a:close/>
              </a:path>
            </a:pathLst>
          </a:custGeom>
          <a:solidFill>
            <a:schemeClr val="tx2">
              <a:lumMod val="40000"/>
              <a:lumOff val="60000"/>
            </a:schemeClr>
          </a:solidFill>
        </p:spPr>
        <p:style>
          <a:lnRef idx="1">
            <a:schemeClr val="accent2"/>
          </a:lnRef>
          <a:fillRef idx="3">
            <a:schemeClr val="accent2"/>
          </a:fillRef>
          <a:effectRef idx="2">
            <a:schemeClr val="accent2"/>
          </a:effectRef>
          <a:fontRef idx="minor">
            <a:schemeClr val="lt1"/>
          </a:fontRef>
        </p:style>
        <p:txBody>
          <a:bodyPr spcFirstLastPara="0" vert="horz" wrap="square" lIns="2160617" tIns="247650" rIns="247651" bIns="247650" numCol="1" spcCol="1270" anchor="ctr" anchorCtr="0">
            <a:noAutofit/>
          </a:bodyPr>
          <a:lstStyle/>
          <a:p>
            <a:pPr marL="542925" indent="-185738" defTabSz="2889250">
              <a:lnSpc>
                <a:spcPct val="90000"/>
              </a:lnSpc>
              <a:spcBef>
                <a:spcPct val="0"/>
              </a:spcBef>
              <a:spcAft>
                <a:spcPct val="35000"/>
              </a:spcAft>
              <a:buFontTx/>
              <a:buChar char="-"/>
            </a:pP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Talep edilen ödeneğin gönderileceği Ödenek Kaleminin seçilmemesi</a:t>
            </a:r>
            <a:endParaRPr lang="tr-TR" sz="2000" dirty="0">
              <a:solidFill>
                <a:schemeClr val="tx1"/>
              </a:solidFill>
              <a:latin typeface="Times New Roman" panose="02020603050405020304" pitchFamily="18" charset="0"/>
              <a:cs typeface="Times New Roman" panose="02020603050405020304" pitchFamily="18" charset="0"/>
            </a:endParaRPr>
          </a:p>
        </p:txBody>
      </p:sp>
      <p:sp>
        <p:nvSpPr>
          <p:cNvPr id="7" name="7 Metin kutusu"/>
          <p:cNvSpPr txBox="1">
            <a:spLocks noChangeArrowheads="1"/>
          </p:cNvSpPr>
          <p:nvPr/>
        </p:nvSpPr>
        <p:spPr bwMode="auto">
          <a:xfrm>
            <a:off x="454195" y="1063142"/>
            <a:ext cx="8208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Okullar Tarafından Veri Girişlerinde Yapılan Hatalar</a:t>
            </a:r>
            <a:endParaRPr lang="tr-TR" altLang="tr-TR" sz="2400" b="1" kern="0" dirty="0">
              <a:solidFill>
                <a:srgbClr val="FF0000"/>
              </a:solidFill>
              <a:latin typeface="Times New Roman" pitchFamily="18" charset="0"/>
              <a:cs typeface="Times New Roman" pitchFamily="18" charset="0"/>
            </a:endParaRPr>
          </a:p>
        </p:txBody>
      </p:sp>
      <p:sp>
        <p:nvSpPr>
          <p:cNvPr id="17" name="Serbest Form 16"/>
          <p:cNvSpPr/>
          <p:nvPr/>
        </p:nvSpPr>
        <p:spPr>
          <a:xfrm>
            <a:off x="480844" y="4427600"/>
            <a:ext cx="8339306" cy="2016225"/>
          </a:xfrm>
          <a:custGeom>
            <a:avLst/>
            <a:gdLst>
              <a:gd name="connsiteX0" fmla="*/ 0 w 8496622"/>
              <a:gd name="connsiteY0" fmla="*/ 213644 h 2136435"/>
              <a:gd name="connsiteX1" fmla="*/ 213644 w 8496622"/>
              <a:gd name="connsiteY1" fmla="*/ 0 h 2136435"/>
              <a:gd name="connsiteX2" fmla="*/ 8282979 w 8496622"/>
              <a:gd name="connsiteY2" fmla="*/ 0 h 2136435"/>
              <a:gd name="connsiteX3" fmla="*/ 8496623 w 8496622"/>
              <a:gd name="connsiteY3" fmla="*/ 213644 h 2136435"/>
              <a:gd name="connsiteX4" fmla="*/ 8496622 w 8496622"/>
              <a:gd name="connsiteY4" fmla="*/ 1922792 h 2136435"/>
              <a:gd name="connsiteX5" fmla="*/ 8282978 w 8496622"/>
              <a:gd name="connsiteY5" fmla="*/ 2136436 h 2136435"/>
              <a:gd name="connsiteX6" fmla="*/ 213644 w 8496622"/>
              <a:gd name="connsiteY6" fmla="*/ 2136435 h 2136435"/>
              <a:gd name="connsiteX7" fmla="*/ 0 w 8496622"/>
              <a:gd name="connsiteY7" fmla="*/ 1922791 h 2136435"/>
              <a:gd name="connsiteX8" fmla="*/ 0 w 8496622"/>
              <a:gd name="connsiteY8" fmla="*/ 213644 h 21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622" h="2136435">
                <a:moveTo>
                  <a:pt x="0" y="213644"/>
                </a:moveTo>
                <a:cubicBezTo>
                  <a:pt x="0" y="95652"/>
                  <a:pt x="95652" y="0"/>
                  <a:pt x="213644" y="0"/>
                </a:cubicBezTo>
                <a:lnTo>
                  <a:pt x="8282979" y="0"/>
                </a:lnTo>
                <a:cubicBezTo>
                  <a:pt x="8400971" y="0"/>
                  <a:pt x="8496623" y="95652"/>
                  <a:pt x="8496623" y="213644"/>
                </a:cubicBezTo>
                <a:cubicBezTo>
                  <a:pt x="8496623" y="783360"/>
                  <a:pt x="8496622" y="1353076"/>
                  <a:pt x="8496622" y="1922792"/>
                </a:cubicBezTo>
                <a:cubicBezTo>
                  <a:pt x="8496622" y="2040784"/>
                  <a:pt x="8400970" y="2136436"/>
                  <a:pt x="8282978" y="2136436"/>
                </a:cubicBezTo>
                <a:lnTo>
                  <a:pt x="213644" y="2136435"/>
                </a:lnTo>
                <a:cubicBezTo>
                  <a:pt x="95652" y="2136435"/>
                  <a:pt x="0" y="2040783"/>
                  <a:pt x="0" y="1922791"/>
                </a:cubicBezTo>
                <a:lnTo>
                  <a:pt x="0" y="213644"/>
                </a:lnTo>
                <a:close/>
              </a:path>
            </a:pathLst>
          </a:cu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spcFirstLastPara="0" vert="horz" wrap="square" lIns="2160617" tIns="247650" rIns="247651" bIns="247650" numCol="1" spcCol="1270" anchor="ctr" anchorCtr="0">
            <a:noAutofit/>
          </a:bodyPr>
          <a:lstStyle/>
          <a:p>
            <a:pPr marL="542925" indent="-185738" defTabSz="2889250">
              <a:lnSpc>
                <a:spcPct val="90000"/>
              </a:lnSpc>
              <a:spcBef>
                <a:spcPct val="0"/>
              </a:spcBef>
              <a:spcAft>
                <a:spcPct val="35000"/>
              </a:spcAft>
              <a:buFontTx/>
              <a:buChar char="-"/>
            </a:pP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Talep edilen ödeneğin gönderileceği </a:t>
            </a: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uygun     Ödenek Kalemi seçilmelidir.</a:t>
            </a:r>
            <a:endParaRPr lang="tr-TR" sz="2000" dirty="0">
              <a:solidFill>
                <a:schemeClr val="tx1"/>
              </a:solidFill>
              <a:latin typeface="Times New Roman" panose="02020603050405020304" pitchFamily="18" charset="0"/>
              <a:cs typeface="Times New Roman" panose="02020603050405020304" pitchFamily="18" charset="0"/>
            </a:endParaRPr>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5113" y="2207386"/>
            <a:ext cx="834885" cy="858262"/>
          </a:xfrm>
          <a:prstGeom prst="rect">
            <a:avLst/>
          </a:prstGeom>
        </p:spPr>
      </p:pic>
      <p:pic>
        <p:nvPicPr>
          <p:cNvPr id="19" name="Resi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409" y="4606882"/>
            <a:ext cx="816513" cy="816513"/>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2597966"/>
            <a:ext cx="2038635" cy="1086002"/>
          </a:xfrm>
          <a:prstGeom prst="rect">
            <a:avLst/>
          </a:prstGeom>
        </p:spPr>
      </p:pic>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4880394"/>
            <a:ext cx="2019582" cy="1086002"/>
          </a:xfrm>
          <a:prstGeom prst="rect">
            <a:avLst/>
          </a:prstGeom>
        </p:spPr>
      </p:pic>
    </p:spTree>
    <p:extLst>
      <p:ext uri="{BB962C8B-B14F-4D97-AF65-F5344CB8AC3E}">
        <p14:creationId xmlns:p14="http://schemas.microsoft.com/office/powerpoint/2010/main" val="1080862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67</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5" name="Serbest Form 4"/>
          <p:cNvSpPr/>
          <p:nvPr/>
        </p:nvSpPr>
        <p:spPr>
          <a:xfrm>
            <a:off x="431616" y="1932417"/>
            <a:ext cx="8339306" cy="2016225"/>
          </a:xfrm>
          <a:custGeom>
            <a:avLst/>
            <a:gdLst>
              <a:gd name="connsiteX0" fmla="*/ 0 w 8496622"/>
              <a:gd name="connsiteY0" fmla="*/ 213644 h 2136435"/>
              <a:gd name="connsiteX1" fmla="*/ 213644 w 8496622"/>
              <a:gd name="connsiteY1" fmla="*/ 0 h 2136435"/>
              <a:gd name="connsiteX2" fmla="*/ 8282979 w 8496622"/>
              <a:gd name="connsiteY2" fmla="*/ 0 h 2136435"/>
              <a:gd name="connsiteX3" fmla="*/ 8496623 w 8496622"/>
              <a:gd name="connsiteY3" fmla="*/ 213644 h 2136435"/>
              <a:gd name="connsiteX4" fmla="*/ 8496622 w 8496622"/>
              <a:gd name="connsiteY4" fmla="*/ 1922792 h 2136435"/>
              <a:gd name="connsiteX5" fmla="*/ 8282978 w 8496622"/>
              <a:gd name="connsiteY5" fmla="*/ 2136436 h 2136435"/>
              <a:gd name="connsiteX6" fmla="*/ 213644 w 8496622"/>
              <a:gd name="connsiteY6" fmla="*/ 2136435 h 2136435"/>
              <a:gd name="connsiteX7" fmla="*/ 0 w 8496622"/>
              <a:gd name="connsiteY7" fmla="*/ 1922791 h 2136435"/>
              <a:gd name="connsiteX8" fmla="*/ 0 w 8496622"/>
              <a:gd name="connsiteY8" fmla="*/ 213644 h 21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622" h="2136435">
                <a:moveTo>
                  <a:pt x="0" y="213644"/>
                </a:moveTo>
                <a:cubicBezTo>
                  <a:pt x="0" y="95652"/>
                  <a:pt x="95652" y="0"/>
                  <a:pt x="213644" y="0"/>
                </a:cubicBezTo>
                <a:lnTo>
                  <a:pt x="8282979" y="0"/>
                </a:lnTo>
                <a:cubicBezTo>
                  <a:pt x="8400971" y="0"/>
                  <a:pt x="8496623" y="95652"/>
                  <a:pt x="8496623" y="213644"/>
                </a:cubicBezTo>
                <a:cubicBezTo>
                  <a:pt x="8496623" y="783360"/>
                  <a:pt x="8496622" y="1353076"/>
                  <a:pt x="8496622" y="1922792"/>
                </a:cubicBezTo>
                <a:cubicBezTo>
                  <a:pt x="8496622" y="2040784"/>
                  <a:pt x="8400970" y="2136436"/>
                  <a:pt x="8282978" y="2136436"/>
                </a:cubicBezTo>
                <a:lnTo>
                  <a:pt x="213644" y="2136435"/>
                </a:lnTo>
                <a:cubicBezTo>
                  <a:pt x="95652" y="2136435"/>
                  <a:pt x="0" y="2040783"/>
                  <a:pt x="0" y="1922791"/>
                </a:cubicBezTo>
                <a:lnTo>
                  <a:pt x="0" y="213644"/>
                </a:lnTo>
                <a:close/>
              </a:path>
            </a:pathLst>
          </a:custGeom>
          <a:solidFill>
            <a:schemeClr val="tx2">
              <a:lumMod val="40000"/>
              <a:lumOff val="60000"/>
            </a:schemeClr>
          </a:solidFill>
        </p:spPr>
        <p:style>
          <a:lnRef idx="1">
            <a:schemeClr val="accent2"/>
          </a:lnRef>
          <a:fillRef idx="3">
            <a:schemeClr val="accent2"/>
          </a:fillRef>
          <a:effectRef idx="2">
            <a:schemeClr val="accent2"/>
          </a:effectRef>
          <a:fontRef idx="minor">
            <a:schemeClr val="lt1"/>
          </a:fontRef>
        </p:style>
        <p:txBody>
          <a:bodyPr spcFirstLastPara="0" vert="horz" wrap="square" lIns="2160617" tIns="247650" rIns="247651" bIns="247650" numCol="1" spcCol="1270" anchor="ctr" anchorCtr="0">
            <a:noAutofit/>
          </a:bodyPr>
          <a:lstStyle/>
          <a:p>
            <a:pPr marL="271463" indent="-271463" defTabSz="2889250">
              <a:lnSpc>
                <a:spcPct val="90000"/>
              </a:lnSpc>
              <a:spcBef>
                <a:spcPct val="0"/>
              </a:spcBef>
              <a:spcAft>
                <a:spcPct val="35000"/>
              </a:spcAft>
              <a:buFontTx/>
              <a:buChar char="-"/>
            </a:pP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Güncelle kutucuğunun işaretlenmemesi</a:t>
            </a:r>
            <a:endParaRPr lang="tr-TR" sz="2000" dirty="0">
              <a:solidFill>
                <a:schemeClr val="tx1"/>
              </a:solidFill>
              <a:latin typeface="Times New Roman" panose="02020603050405020304" pitchFamily="18" charset="0"/>
              <a:cs typeface="Times New Roman" panose="02020603050405020304" pitchFamily="18" charset="0"/>
            </a:endParaRPr>
          </a:p>
        </p:txBody>
      </p:sp>
      <p:sp>
        <p:nvSpPr>
          <p:cNvPr id="7" name="7 Metin kutusu"/>
          <p:cNvSpPr txBox="1">
            <a:spLocks noChangeArrowheads="1"/>
          </p:cNvSpPr>
          <p:nvPr/>
        </p:nvSpPr>
        <p:spPr bwMode="auto">
          <a:xfrm>
            <a:off x="454195" y="1063142"/>
            <a:ext cx="8208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Okullar Tarafından Veri Girişlerinde Yapılan Hatalar</a:t>
            </a:r>
            <a:endParaRPr lang="tr-TR" altLang="tr-TR" sz="2400" b="1" kern="0" dirty="0">
              <a:solidFill>
                <a:srgbClr val="FF0000"/>
              </a:solidFill>
              <a:latin typeface="Times New Roman" pitchFamily="18" charset="0"/>
              <a:cs typeface="Times New Roman" pitchFamily="18" charset="0"/>
            </a:endParaRPr>
          </a:p>
        </p:txBody>
      </p:sp>
      <p:sp>
        <p:nvSpPr>
          <p:cNvPr id="17" name="Serbest Form 16"/>
          <p:cNvSpPr/>
          <p:nvPr/>
        </p:nvSpPr>
        <p:spPr>
          <a:xfrm>
            <a:off x="433061" y="4257392"/>
            <a:ext cx="8339306" cy="2016225"/>
          </a:xfrm>
          <a:custGeom>
            <a:avLst/>
            <a:gdLst>
              <a:gd name="connsiteX0" fmla="*/ 0 w 8496622"/>
              <a:gd name="connsiteY0" fmla="*/ 213644 h 2136435"/>
              <a:gd name="connsiteX1" fmla="*/ 213644 w 8496622"/>
              <a:gd name="connsiteY1" fmla="*/ 0 h 2136435"/>
              <a:gd name="connsiteX2" fmla="*/ 8282979 w 8496622"/>
              <a:gd name="connsiteY2" fmla="*/ 0 h 2136435"/>
              <a:gd name="connsiteX3" fmla="*/ 8496623 w 8496622"/>
              <a:gd name="connsiteY3" fmla="*/ 213644 h 2136435"/>
              <a:gd name="connsiteX4" fmla="*/ 8496622 w 8496622"/>
              <a:gd name="connsiteY4" fmla="*/ 1922792 h 2136435"/>
              <a:gd name="connsiteX5" fmla="*/ 8282978 w 8496622"/>
              <a:gd name="connsiteY5" fmla="*/ 2136436 h 2136435"/>
              <a:gd name="connsiteX6" fmla="*/ 213644 w 8496622"/>
              <a:gd name="connsiteY6" fmla="*/ 2136435 h 2136435"/>
              <a:gd name="connsiteX7" fmla="*/ 0 w 8496622"/>
              <a:gd name="connsiteY7" fmla="*/ 1922791 h 2136435"/>
              <a:gd name="connsiteX8" fmla="*/ 0 w 8496622"/>
              <a:gd name="connsiteY8" fmla="*/ 213644 h 21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622" h="2136435">
                <a:moveTo>
                  <a:pt x="0" y="213644"/>
                </a:moveTo>
                <a:cubicBezTo>
                  <a:pt x="0" y="95652"/>
                  <a:pt x="95652" y="0"/>
                  <a:pt x="213644" y="0"/>
                </a:cubicBezTo>
                <a:lnTo>
                  <a:pt x="8282979" y="0"/>
                </a:lnTo>
                <a:cubicBezTo>
                  <a:pt x="8400971" y="0"/>
                  <a:pt x="8496623" y="95652"/>
                  <a:pt x="8496623" y="213644"/>
                </a:cubicBezTo>
                <a:cubicBezTo>
                  <a:pt x="8496623" y="783360"/>
                  <a:pt x="8496622" y="1353076"/>
                  <a:pt x="8496622" y="1922792"/>
                </a:cubicBezTo>
                <a:cubicBezTo>
                  <a:pt x="8496622" y="2040784"/>
                  <a:pt x="8400970" y="2136436"/>
                  <a:pt x="8282978" y="2136436"/>
                </a:cubicBezTo>
                <a:lnTo>
                  <a:pt x="213644" y="2136435"/>
                </a:lnTo>
                <a:cubicBezTo>
                  <a:pt x="95652" y="2136435"/>
                  <a:pt x="0" y="2040783"/>
                  <a:pt x="0" y="1922791"/>
                </a:cubicBezTo>
                <a:lnTo>
                  <a:pt x="0" y="213644"/>
                </a:lnTo>
                <a:close/>
              </a:path>
            </a:pathLst>
          </a:cu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spcFirstLastPara="0" vert="horz" wrap="square" lIns="2160617" tIns="247650" rIns="247651" bIns="247650" numCol="1" spcCol="1270" anchor="ctr" anchorCtr="0">
            <a:noAutofit/>
          </a:bodyPr>
          <a:lstStyle/>
          <a:p>
            <a:pPr marL="271463" indent="-271463" defTabSz="2889250">
              <a:lnSpc>
                <a:spcPct val="90000"/>
              </a:lnSpc>
              <a:spcBef>
                <a:spcPct val="0"/>
              </a:spcBef>
              <a:spcAft>
                <a:spcPct val="35000"/>
              </a:spcAft>
              <a:buFontTx/>
              <a:buChar char="-"/>
            </a:pP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Girilen verilerin kayıt edilebilmesi için Güncelle kutucuğu işaretlenmelidir.</a:t>
            </a:r>
            <a:endParaRPr lang="tr-TR" sz="2000" dirty="0">
              <a:solidFill>
                <a:schemeClr val="tx1"/>
              </a:solidFill>
              <a:latin typeface="Times New Roman" panose="02020603050405020304" pitchFamily="18" charset="0"/>
              <a:cs typeface="Times New Roman" panose="02020603050405020304" pitchFamily="18" charset="0"/>
            </a:endParaRPr>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7389" y="2024558"/>
            <a:ext cx="735768" cy="756370"/>
          </a:xfrm>
          <a:prstGeom prst="rect">
            <a:avLst/>
          </a:prstGeom>
        </p:spPr>
      </p:pic>
      <p:pic>
        <p:nvPicPr>
          <p:cNvPr id="19" name="Resi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225" y="4356253"/>
            <a:ext cx="728932" cy="728932"/>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414" y="2456891"/>
            <a:ext cx="648072" cy="1368152"/>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413" y="4775322"/>
            <a:ext cx="658987" cy="1317973"/>
          </a:xfrm>
          <a:prstGeom prst="rect">
            <a:avLst/>
          </a:prstGeom>
        </p:spPr>
      </p:pic>
    </p:spTree>
    <p:extLst>
      <p:ext uri="{BB962C8B-B14F-4D97-AF65-F5344CB8AC3E}">
        <p14:creationId xmlns:p14="http://schemas.microsoft.com/office/powerpoint/2010/main" val="2543670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68</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5" name="Serbest Form 4"/>
          <p:cNvSpPr/>
          <p:nvPr/>
        </p:nvSpPr>
        <p:spPr>
          <a:xfrm>
            <a:off x="433061" y="1707225"/>
            <a:ext cx="8339306" cy="2273092"/>
          </a:xfrm>
          <a:custGeom>
            <a:avLst/>
            <a:gdLst>
              <a:gd name="connsiteX0" fmla="*/ 0 w 8496622"/>
              <a:gd name="connsiteY0" fmla="*/ 213644 h 2136435"/>
              <a:gd name="connsiteX1" fmla="*/ 213644 w 8496622"/>
              <a:gd name="connsiteY1" fmla="*/ 0 h 2136435"/>
              <a:gd name="connsiteX2" fmla="*/ 8282979 w 8496622"/>
              <a:gd name="connsiteY2" fmla="*/ 0 h 2136435"/>
              <a:gd name="connsiteX3" fmla="*/ 8496623 w 8496622"/>
              <a:gd name="connsiteY3" fmla="*/ 213644 h 2136435"/>
              <a:gd name="connsiteX4" fmla="*/ 8496622 w 8496622"/>
              <a:gd name="connsiteY4" fmla="*/ 1922792 h 2136435"/>
              <a:gd name="connsiteX5" fmla="*/ 8282978 w 8496622"/>
              <a:gd name="connsiteY5" fmla="*/ 2136436 h 2136435"/>
              <a:gd name="connsiteX6" fmla="*/ 213644 w 8496622"/>
              <a:gd name="connsiteY6" fmla="*/ 2136435 h 2136435"/>
              <a:gd name="connsiteX7" fmla="*/ 0 w 8496622"/>
              <a:gd name="connsiteY7" fmla="*/ 1922791 h 2136435"/>
              <a:gd name="connsiteX8" fmla="*/ 0 w 8496622"/>
              <a:gd name="connsiteY8" fmla="*/ 213644 h 21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622" h="2136435">
                <a:moveTo>
                  <a:pt x="0" y="213644"/>
                </a:moveTo>
                <a:cubicBezTo>
                  <a:pt x="0" y="95652"/>
                  <a:pt x="95652" y="0"/>
                  <a:pt x="213644" y="0"/>
                </a:cubicBezTo>
                <a:lnTo>
                  <a:pt x="8282979" y="0"/>
                </a:lnTo>
                <a:cubicBezTo>
                  <a:pt x="8400971" y="0"/>
                  <a:pt x="8496623" y="95652"/>
                  <a:pt x="8496623" y="213644"/>
                </a:cubicBezTo>
                <a:cubicBezTo>
                  <a:pt x="8496623" y="783360"/>
                  <a:pt x="8496622" y="1353076"/>
                  <a:pt x="8496622" y="1922792"/>
                </a:cubicBezTo>
                <a:cubicBezTo>
                  <a:pt x="8496622" y="2040784"/>
                  <a:pt x="8400970" y="2136436"/>
                  <a:pt x="8282978" y="2136436"/>
                </a:cubicBezTo>
                <a:lnTo>
                  <a:pt x="213644" y="2136435"/>
                </a:lnTo>
                <a:cubicBezTo>
                  <a:pt x="95652" y="2136435"/>
                  <a:pt x="0" y="2040783"/>
                  <a:pt x="0" y="1922791"/>
                </a:cubicBezTo>
                <a:lnTo>
                  <a:pt x="0" y="213644"/>
                </a:lnTo>
                <a:close/>
              </a:path>
            </a:pathLst>
          </a:custGeom>
          <a:solidFill>
            <a:schemeClr val="tx2">
              <a:lumMod val="40000"/>
              <a:lumOff val="60000"/>
            </a:schemeClr>
          </a:solidFill>
        </p:spPr>
        <p:style>
          <a:lnRef idx="1">
            <a:schemeClr val="accent2"/>
          </a:lnRef>
          <a:fillRef idx="3">
            <a:schemeClr val="accent2"/>
          </a:fillRef>
          <a:effectRef idx="2">
            <a:schemeClr val="accent2"/>
          </a:effectRef>
          <a:fontRef idx="minor">
            <a:schemeClr val="lt1"/>
          </a:fontRef>
        </p:style>
        <p:txBody>
          <a:bodyPr spcFirstLastPara="0" vert="horz" wrap="square" lIns="2160617" tIns="247650" rIns="247651" bIns="247650" numCol="1" spcCol="1270" anchor="ctr" anchorCtr="0">
            <a:noAutofit/>
          </a:bodyPr>
          <a:lstStyle/>
          <a:p>
            <a:pPr marL="1171575" indent="-271463" defTabSz="2889250">
              <a:lnSpc>
                <a:spcPct val="90000"/>
              </a:lnSpc>
              <a:spcBef>
                <a:spcPct val="0"/>
              </a:spcBef>
              <a:spcAft>
                <a:spcPct val="35000"/>
              </a:spcAft>
              <a:buFontTx/>
              <a:buChar char="-"/>
            </a:pPr>
            <a:r>
              <a:rPr lang="tr-TR" sz="2000" dirty="0" smtClean="0">
                <a:solidFill>
                  <a:schemeClr val="tx1"/>
                </a:solidFill>
                <a:latin typeface="Times New Roman" panose="02020603050405020304" pitchFamily="18" charset="0"/>
                <a:cs typeface="Times New Roman" panose="02020603050405020304" pitchFamily="18" charset="0"/>
              </a:rPr>
              <a:t>Talep edilen ödeneğe ait teklif mektubu, piyasa araştırma tutanağı vb. belgenin     sisteme yüklenilmemesi,</a:t>
            </a:r>
          </a:p>
          <a:p>
            <a:pPr marL="1171575" indent="-271463" defTabSz="2889250">
              <a:lnSpc>
                <a:spcPct val="90000"/>
              </a:lnSpc>
              <a:spcBef>
                <a:spcPct val="0"/>
              </a:spcBef>
              <a:spcAft>
                <a:spcPct val="35000"/>
              </a:spcAft>
              <a:buFontTx/>
              <a:buChar char="-"/>
            </a:pPr>
            <a:r>
              <a:rPr lang="tr-TR" sz="2000" dirty="0" smtClean="0">
                <a:solidFill>
                  <a:schemeClr val="tx1"/>
                </a:solidFill>
                <a:latin typeface="Times New Roman" panose="02020603050405020304" pitchFamily="18" charset="0"/>
                <a:cs typeface="Times New Roman" panose="02020603050405020304" pitchFamily="18" charset="0"/>
              </a:rPr>
              <a:t>Resim formatı dışında başka formatta belge yüklenilmesi,</a:t>
            </a:r>
          </a:p>
          <a:p>
            <a:pPr marL="1171575" indent="-271463" defTabSz="2889250">
              <a:lnSpc>
                <a:spcPct val="90000"/>
              </a:lnSpc>
              <a:spcBef>
                <a:spcPct val="0"/>
              </a:spcBef>
              <a:spcAft>
                <a:spcPct val="35000"/>
              </a:spcAft>
              <a:buFontTx/>
              <a:buChar char="-"/>
            </a:pPr>
            <a:r>
              <a:rPr lang="tr-TR" sz="2000" dirty="0" smtClean="0">
                <a:solidFill>
                  <a:schemeClr val="tx1"/>
                </a:solidFill>
                <a:latin typeface="Times New Roman" panose="02020603050405020304" pitchFamily="18" charset="0"/>
                <a:cs typeface="Times New Roman" panose="02020603050405020304" pitchFamily="18" charset="0"/>
              </a:rPr>
              <a:t>Birden fazla belge (dosya) ve aşırı büyük boyutta yüklenmeye çalışılması</a:t>
            </a:r>
            <a:endParaRPr lang="tr-TR" sz="2000" dirty="0">
              <a:solidFill>
                <a:schemeClr val="tx1"/>
              </a:solidFill>
              <a:latin typeface="Times New Roman" panose="02020603050405020304" pitchFamily="18" charset="0"/>
              <a:cs typeface="Times New Roman" panose="02020603050405020304" pitchFamily="18" charset="0"/>
            </a:endParaRPr>
          </a:p>
        </p:txBody>
      </p:sp>
      <p:sp>
        <p:nvSpPr>
          <p:cNvPr id="7" name="7 Metin kutusu"/>
          <p:cNvSpPr txBox="1">
            <a:spLocks noChangeArrowheads="1"/>
          </p:cNvSpPr>
          <p:nvPr/>
        </p:nvSpPr>
        <p:spPr bwMode="auto">
          <a:xfrm>
            <a:off x="454195" y="1063142"/>
            <a:ext cx="8208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Okullar Tarafından Veri Girişlerinde Yapılan Hatalar</a:t>
            </a:r>
            <a:endParaRPr lang="tr-TR" altLang="tr-TR" sz="2400" b="1" kern="0" dirty="0">
              <a:solidFill>
                <a:srgbClr val="FF0000"/>
              </a:solidFill>
              <a:latin typeface="Times New Roman" pitchFamily="18" charset="0"/>
              <a:cs typeface="Times New Roman" pitchFamily="18" charset="0"/>
            </a:endParaRPr>
          </a:p>
        </p:txBody>
      </p:sp>
      <p:sp>
        <p:nvSpPr>
          <p:cNvPr id="17" name="Serbest Form 16"/>
          <p:cNvSpPr/>
          <p:nvPr/>
        </p:nvSpPr>
        <p:spPr>
          <a:xfrm>
            <a:off x="433061" y="4257392"/>
            <a:ext cx="8339306" cy="2016225"/>
          </a:xfrm>
          <a:custGeom>
            <a:avLst/>
            <a:gdLst>
              <a:gd name="connsiteX0" fmla="*/ 0 w 8496622"/>
              <a:gd name="connsiteY0" fmla="*/ 213644 h 2136435"/>
              <a:gd name="connsiteX1" fmla="*/ 213644 w 8496622"/>
              <a:gd name="connsiteY1" fmla="*/ 0 h 2136435"/>
              <a:gd name="connsiteX2" fmla="*/ 8282979 w 8496622"/>
              <a:gd name="connsiteY2" fmla="*/ 0 h 2136435"/>
              <a:gd name="connsiteX3" fmla="*/ 8496623 w 8496622"/>
              <a:gd name="connsiteY3" fmla="*/ 213644 h 2136435"/>
              <a:gd name="connsiteX4" fmla="*/ 8496622 w 8496622"/>
              <a:gd name="connsiteY4" fmla="*/ 1922792 h 2136435"/>
              <a:gd name="connsiteX5" fmla="*/ 8282978 w 8496622"/>
              <a:gd name="connsiteY5" fmla="*/ 2136436 h 2136435"/>
              <a:gd name="connsiteX6" fmla="*/ 213644 w 8496622"/>
              <a:gd name="connsiteY6" fmla="*/ 2136435 h 2136435"/>
              <a:gd name="connsiteX7" fmla="*/ 0 w 8496622"/>
              <a:gd name="connsiteY7" fmla="*/ 1922791 h 2136435"/>
              <a:gd name="connsiteX8" fmla="*/ 0 w 8496622"/>
              <a:gd name="connsiteY8" fmla="*/ 213644 h 21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622" h="2136435">
                <a:moveTo>
                  <a:pt x="0" y="213644"/>
                </a:moveTo>
                <a:cubicBezTo>
                  <a:pt x="0" y="95652"/>
                  <a:pt x="95652" y="0"/>
                  <a:pt x="213644" y="0"/>
                </a:cubicBezTo>
                <a:lnTo>
                  <a:pt x="8282979" y="0"/>
                </a:lnTo>
                <a:cubicBezTo>
                  <a:pt x="8400971" y="0"/>
                  <a:pt x="8496623" y="95652"/>
                  <a:pt x="8496623" y="213644"/>
                </a:cubicBezTo>
                <a:cubicBezTo>
                  <a:pt x="8496623" y="783360"/>
                  <a:pt x="8496622" y="1353076"/>
                  <a:pt x="8496622" y="1922792"/>
                </a:cubicBezTo>
                <a:cubicBezTo>
                  <a:pt x="8496622" y="2040784"/>
                  <a:pt x="8400970" y="2136436"/>
                  <a:pt x="8282978" y="2136436"/>
                </a:cubicBezTo>
                <a:lnTo>
                  <a:pt x="213644" y="2136435"/>
                </a:lnTo>
                <a:cubicBezTo>
                  <a:pt x="95652" y="2136435"/>
                  <a:pt x="0" y="2040783"/>
                  <a:pt x="0" y="1922791"/>
                </a:cubicBezTo>
                <a:lnTo>
                  <a:pt x="0" y="213644"/>
                </a:lnTo>
                <a:close/>
              </a:path>
            </a:pathLst>
          </a:cu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spcFirstLastPara="0" vert="horz" wrap="square" lIns="2160617" tIns="247650" rIns="247651" bIns="247650" numCol="1" spcCol="1270" anchor="ctr" anchorCtr="0">
            <a:noAutofit/>
          </a:bodyPr>
          <a:lstStyle/>
          <a:p>
            <a:pPr marL="1171575" indent="-271463" defTabSz="2889250">
              <a:lnSpc>
                <a:spcPct val="90000"/>
              </a:lnSpc>
              <a:spcBef>
                <a:spcPct val="0"/>
              </a:spcBef>
              <a:spcAft>
                <a:spcPct val="35000"/>
              </a:spcAft>
              <a:buFontTx/>
              <a:buChar char="-"/>
            </a:pPr>
            <a:r>
              <a:rPr lang="tr-TR" sz="2000" dirty="0" smtClean="0">
                <a:solidFill>
                  <a:schemeClr val="tx1"/>
                </a:solidFill>
                <a:latin typeface="Times New Roman" panose="02020603050405020304" pitchFamily="18" charset="0"/>
                <a:cs typeface="Times New Roman" panose="02020603050405020304" pitchFamily="18" charset="0"/>
              </a:rPr>
              <a:t>Talep </a:t>
            </a:r>
            <a:r>
              <a:rPr lang="tr-TR" sz="2000" dirty="0">
                <a:solidFill>
                  <a:schemeClr val="tx1"/>
                </a:solidFill>
                <a:latin typeface="Times New Roman" panose="02020603050405020304" pitchFamily="18" charset="0"/>
                <a:cs typeface="Times New Roman" panose="02020603050405020304" pitchFamily="18" charset="0"/>
              </a:rPr>
              <a:t>edilen ödeneğe ait teklif mektubu, piyasa araştırma tutanağı vb. </a:t>
            </a:r>
            <a:r>
              <a:rPr lang="tr-TR" sz="2000" dirty="0" smtClean="0">
                <a:solidFill>
                  <a:schemeClr val="tx1"/>
                </a:solidFill>
                <a:latin typeface="Times New Roman" panose="02020603050405020304" pitchFamily="18" charset="0"/>
                <a:cs typeface="Times New Roman" panose="02020603050405020304" pitchFamily="18" charset="0"/>
              </a:rPr>
              <a:t>belgesi;                     1 </a:t>
            </a:r>
            <a:r>
              <a:rPr lang="tr-TR" sz="2000" dirty="0" err="1">
                <a:solidFill>
                  <a:schemeClr val="tx1"/>
                </a:solidFill>
                <a:latin typeface="Times New Roman" panose="02020603050405020304" pitchFamily="18" charset="0"/>
                <a:cs typeface="Times New Roman" panose="02020603050405020304" pitchFamily="18" charset="0"/>
              </a:rPr>
              <a:t>Mbyte</a:t>
            </a:r>
            <a:r>
              <a:rPr lang="tr-TR" sz="2000" dirty="0">
                <a:solidFill>
                  <a:schemeClr val="tx1"/>
                </a:solidFill>
                <a:latin typeface="Times New Roman" panose="02020603050405020304" pitchFamily="18" charset="0"/>
                <a:cs typeface="Times New Roman" panose="02020603050405020304" pitchFamily="18" charset="0"/>
              </a:rPr>
              <a:t> geçmeyecek </a:t>
            </a:r>
            <a:r>
              <a:rPr lang="tr-TR" sz="2000" dirty="0" smtClean="0">
                <a:solidFill>
                  <a:schemeClr val="tx1"/>
                </a:solidFill>
                <a:latin typeface="Times New Roman" panose="02020603050405020304" pitchFamily="18" charset="0"/>
                <a:cs typeface="Times New Roman" panose="02020603050405020304" pitchFamily="18" charset="0"/>
              </a:rPr>
              <a:t>boyutta resim dosyası     olarak sisteme yüklenilmel</a:t>
            </a: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idir.</a:t>
            </a:r>
            <a:endParaRPr lang="tr-TR" sz="2000" dirty="0">
              <a:solidFill>
                <a:schemeClr val="tx1"/>
              </a:solidFill>
              <a:latin typeface="Times New Roman" panose="02020603050405020304" pitchFamily="18" charset="0"/>
              <a:cs typeface="Times New Roman" panose="02020603050405020304" pitchFamily="18" charset="0"/>
            </a:endParaRPr>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7389" y="2024558"/>
            <a:ext cx="735768" cy="756370"/>
          </a:xfrm>
          <a:prstGeom prst="rect">
            <a:avLst/>
          </a:prstGeom>
        </p:spPr>
      </p:pic>
      <p:pic>
        <p:nvPicPr>
          <p:cNvPr id="19" name="Resi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225" y="4356253"/>
            <a:ext cx="728932" cy="728932"/>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087922"/>
            <a:ext cx="2524477" cy="1705213"/>
          </a:xfrm>
          <a:prstGeom prst="rect">
            <a:avLst/>
          </a:prstGeom>
        </p:spPr>
      </p:pic>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4408134"/>
            <a:ext cx="2514951" cy="1714739"/>
          </a:xfrm>
          <a:prstGeom prst="rect">
            <a:avLst/>
          </a:prstGeom>
        </p:spPr>
      </p:pic>
    </p:spTree>
    <p:extLst>
      <p:ext uri="{BB962C8B-B14F-4D97-AF65-F5344CB8AC3E}">
        <p14:creationId xmlns:p14="http://schemas.microsoft.com/office/powerpoint/2010/main" val="125581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69</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5" name="Serbest Form 4"/>
          <p:cNvSpPr/>
          <p:nvPr/>
        </p:nvSpPr>
        <p:spPr>
          <a:xfrm>
            <a:off x="431616" y="1932417"/>
            <a:ext cx="8339306" cy="2016225"/>
          </a:xfrm>
          <a:custGeom>
            <a:avLst/>
            <a:gdLst>
              <a:gd name="connsiteX0" fmla="*/ 0 w 8496622"/>
              <a:gd name="connsiteY0" fmla="*/ 213644 h 2136435"/>
              <a:gd name="connsiteX1" fmla="*/ 213644 w 8496622"/>
              <a:gd name="connsiteY1" fmla="*/ 0 h 2136435"/>
              <a:gd name="connsiteX2" fmla="*/ 8282979 w 8496622"/>
              <a:gd name="connsiteY2" fmla="*/ 0 h 2136435"/>
              <a:gd name="connsiteX3" fmla="*/ 8496623 w 8496622"/>
              <a:gd name="connsiteY3" fmla="*/ 213644 h 2136435"/>
              <a:gd name="connsiteX4" fmla="*/ 8496622 w 8496622"/>
              <a:gd name="connsiteY4" fmla="*/ 1922792 h 2136435"/>
              <a:gd name="connsiteX5" fmla="*/ 8282978 w 8496622"/>
              <a:gd name="connsiteY5" fmla="*/ 2136436 h 2136435"/>
              <a:gd name="connsiteX6" fmla="*/ 213644 w 8496622"/>
              <a:gd name="connsiteY6" fmla="*/ 2136435 h 2136435"/>
              <a:gd name="connsiteX7" fmla="*/ 0 w 8496622"/>
              <a:gd name="connsiteY7" fmla="*/ 1922791 h 2136435"/>
              <a:gd name="connsiteX8" fmla="*/ 0 w 8496622"/>
              <a:gd name="connsiteY8" fmla="*/ 213644 h 21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622" h="2136435">
                <a:moveTo>
                  <a:pt x="0" y="213644"/>
                </a:moveTo>
                <a:cubicBezTo>
                  <a:pt x="0" y="95652"/>
                  <a:pt x="95652" y="0"/>
                  <a:pt x="213644" y="0"/>
                </a:cubicBezTo>
                <a:lnTo>
                  <a:pt x="8282979" y="0"/>
                </a:lnTo>
                <a:cubicBezTo>
                  <a:pt x="8400971" y="0"/>
                  <a:pt x="8496623" y="95652"/>
                  <a:pt x="8496623" y="213644"/>
                </a:cubicBezTo>
                <a:cubicBezTo>
                  <a:pt x="8496623" y="783360"/>
                  <a:pt x="8496622" y="1353076"/>
                  <a:pt x="8496622" y="1922792"/>
                </a:cubicBezTo>
                <a:cubicBezTo>
                  <a:pt x="8496622" y="2040784"/>
                  <a:pt x="8400970" y="2136436"/>
                  <a:pt x="8282978" y="2136436"/>
                </a:cubicBezTo>
                <a:lnTo>
                  <a:pt x="213644" y="2136435"/>
                </a:lnTo>
                <a:cubicBezTo>
                  <a:pt x="95652" y="2136435"/>
                  <a:pt x="0" y="2040783"/>
                  <a:pt x="0" y="1922791"/>
                </a:cubicBezTo>
                <a:lnTo>
                  <a:pt x="0" y="213644"/>
                </a:lnTo>
                <a:close/>
              </a:path>
            </a:pathLst>
          </a:custGeom>
          <a:solidFill>
            <a:schemeClr val="tx2">
              <a:lumMod val="40000"/>
              <a:lumOff val="60000"/>
            </a:schemeClr>
          </a:solidFill>
        </p:spPr>
        <p:style>
          <a:lnRef idx="1">
            <a:schemeClr val="accent2"/>
          </a:lnRef>
          <a:fillRef idx="3">
            <a:schemeClr val="accent2"/>
          </a:fillRef>
          <a:effectRef idx="2">
            <a:schemeClr val="accent2"/>
          </a:effectRef>
          <a:fontRef idx="minor">
            <a:schemeClr val="lt1"/>
          </a:fontRef>
        </p:style>
        <p:txBody>
          <a:bodyPr spcFirstLastPara="0" vert="horz" wrap="square" lIns="2160617" tIns="247650" rIns="247651" bIns="247650" numCol="1" spcCol="1270" anchor="ctr" anchorCtr="0">
            <a:noAutofit/>
          </a:bodyPr>
          <a:lstStyle/>
          <a:p>
            <a:pPr marL="542925" indent="-185738" defTabSz="2889250">
              <a:lnSpc>
                <a:spcPct val="90000"/>
              </a:lnSpc>
              <a:spcBef>
                <a:spcPct val="0"/>
              </a:spcBef>
              <a:spcAft>
                <a:spcPct val="35000"/>
              </a:spcAft>
              <a:buFontTx/>
              <a:buChar char="-"/>
            </a:pP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Ödenek Talep Gerekçesinin yazılmaması,</a:t>
            </a:r>
            <a:endParaRPr lang="tr-TR" sz="2000" dirty="0">
              <a:solidFill>
                <a:schemeClr val="tx1"/>
              </a:solidFill>
              <a:latin typeface="Times New Roman" panose="02020603050405020304" pitchFamily="18" charset="0"/>
              <a:cs typeface="Times New Roman" panose="02020603050405020304" pitchFamily="18" charset="0"/>
            </a:endParaRPr>
          </a:p>
        </p:txBody>
      </p:sp>
      <p:sp>
        <p:nvSpPr>
          <p:cNvPr id="7" name="7 Metin kutusu"/>
          <p:cNvSpPr txBox="1">
            <a:spLocks noChangeArrowheads="1"/>
          </p:cNvSpPr>
          <p:nvPr/>
        </p:nvSpPr>
        <p:spPr bwMode="auto">
          <a:xfrm>
            <a:off x="454195" y="1063142"/>
            <a:ext cx="8208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Okullar Tarafından Veri Girişlerinde Yapılan Hatalar</a:t>
            </a:r>
            <a:endParaRPr lang="tr-TR" altLang="tr-TR" sz="2400" b="1" kern="0" dirty="0">
              <a:solidFill>
                <a:srgbClr val="FF0000"/>
              </a:solidFill>
              <a:latin typeface="Times New Roman" pitchFamily="18" charset="0"/>
              <a:cs typeface="Times New Roman" pitchFamily="18" charset="0"/>
            </a:endParaRPr>
          </a:p>
        </p:txBody>
      </p:sp>
      <p:sp>
        <p:nvSpPr>
          <p:cNvPr id="17" name="Serbest Form 16"/>
          <p:cNvSpPr/>
          <p:nvPr/>
        </p:nvSpPr>
        <p:spPr>
          <a:xfrm>
            <a:off x="433061" y="4257392"/>
            <a:ext cx="8339306" cy="2016225"/>
          </a:xfrm>
          <a:custGeom>
            <a:avLst/>
            <a:gdLst>
              <a:gd name="connsiteX0" fmla="*/ 0 w 8496622"/>
              <a:gd name="connsiteY0" fmla="*/ 213644 h 2136435"/>
              <a:gd name="connsiteX1" fmla="*/ 213644 w 8496622"/>
              <a:gd name="connsiteY1" fmla="*/ 0 h 2136435"/>
              <a:gd name="connsiteX2" fmla="*/ 8282979 w 8496622"/>
              <a:gd name="connsiteY2" fmla="*/ 0 h 2136435"/>
              <a:gd name="connsiteX3" fmla="*/ 8496623 w 8496622"/>
              <a:gd name="connsiteY3" fmla="*/ 213644 h 2136435"/>
              <a:gd name="connsiteX4" fmla="*/ 8496622 w 8496622"/>
              <a:gd name="connsiteY4" fmla="*/ 1922792 h 2136435"/>
              <a:gd name="connsiteX5" fmla="*/ 8282978 w 8496622"/>
              <a:gd name="connsiteY5" fmla="*/ 2136436 h 2136435"/>
              <a:gd name="connsiteX6" fmla="*/ 213644 w 8496622"/>
              <a:gd name="connsiteY6" fmla="*/ 2136435 h 2136435"/>
              <a:gd name="connsiteX7" fmla="*/ 0 w 8496622"/>
              <a:gd name="connsiteY7" fmla="*/ 1922791 h 2136435"/>
              <a:gd name="connsiteX8" fmla="*/ 0 w 8496622"/>
              <a:gd name="connsiteY8" fmla="*/ 213644 h 21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622" h="2136435">
                <a:moveTo>
                  <a:pt x="0" y="213644"/>
                </a:moveTo>
                <a:cubicBezTo>
                  <a:pt x="0" y="95652"/>
                  <a:pt x="95652" y="0"/>
                  <a:pt x="213644" y="0"/>
                </a:cubicBezTo>
                <a:lnTo>
                  <a:pt x="8282979" y="0"/>
                </a:lnTo>
                <a:cubicBezTo>
                  <a:pt x="8400971" y="0"/>
                  <a:pt x="8496623" y="95652"/>
                  <a:pt x="8496623" y="213644"/>
                </a:cubicBezTo>
                <a:cubicBezTo>
                  <a:pt x="8496623" y="783360"/>
                  <a:pt x="8496622" y="1353076"/>
                  <a:pt x="8496622" y="1922792"/>
                </a:cubicBezTo>
                <a:cubicBezTo>
                  <a:pt x="8496622" y="2040784"/>
                  <a:pt x="8400970" y="2136436"/>
                  <a:pt x="8282978" y="2136436"/>
                </a:cubicBezTo>
                <a:lnTo>
                  <a:pt x="213644" y="2136435"/>
                </a:lnTo>
                <a:cubicBezTo>
                  <a:pt x="95652" y="2136435"/>
                  <a:pt x="0" y="2040783"/>
                  <a:pt x="0" y="1922791"/>
                </a:cubicBezTo>
                <a:lnTo>
                  <a:pt x="0" y="213644"/>
                </a:lnTo>
                <a:close/>
              </a:path>
            </a:pathLst>
          </a:cu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spcFirstLastPara="0" vert="horz" wrap="square" lIns="2160617" tIns="247650" rIns="247651" bIns="247650" numCol="1" spcCol="1270" anchor="ctr" anchorCtr="0">
            <a:noAutofit/>
          </a:bodyPr>
          <a:lstStyle/>
          <a:p>
            <a:pPr marL="542925" indent="-185738" defTabSz="2889250">
              <a:lnSpc>
                <a:spcPct val="90000"/>
              </a:lnSpc>
              <a:spcBef>
                <a:spcPct val="0"/>
              </a:spcBef>
              <a:spcAft>
                <a:spcPct val="35000"/>
              </a:spcAft>
              <a:buFontTx/>
              <a:buChar char="-"/>
            </a:pPr>
            <a:r>
              <a:rPr lang="tr-TR"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Talep edilen ödeneğin nerede ve hangi amaçla kullanılacağı kısaca yazılmalıdır.</a:t>
            </a:r>
            <a:endParaRPr lang="tr-TR" sz="2000" dirty="0">
              <a:solidFill>
                <a:schemeClr val="tx1"/>
              </a:solidFill>
              <a:latin typeface="Times New Roman" panose="02020603050405020304" pitchFamily="18" charset="0"/>
              <a:cs typeface="Times New Roman" panose="02020603050405020304" pitchFamily="18" charset="0"/>
            </a:endParaRPr>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7389" y="2024558"/>
            <a:ext cx="735768" cy="756370"/>
          </a:xfrm>
          <a:prstGeom prst="rect">
            <a:avLst/>
          </a:prstGeom>
        </p:spPr>
      </p:pic>
      <p:pic>
        <p:nvPicPr>
          <p:cNvPr id="19" name="Resi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225" y="4356253"/>
            <a:ext cx="728932" cy="728932"/>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276872"/>
            <a:ext cx="1526532" cy="1474342"/>
          </a:xfrm>
          <a:prstGeom prst="rect">
            <a:avLst/>
          </a:prstGeom>
        </p:spPr>
      </p:pic>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955" y="4653136"/>
            <a:ext cx="2053898" cy="1245808"/>
          </a:xfrm>
          <a:prstGeom prst="rect">
            <a:avLst/>
          </a:prstGeom>
        </p:spPr>
      </p:pic>
    </p:spTree>
    <p:extLst>
      <p:ext uri="{BB962C8B-B14F-4D97-AF65-F5344CB8AC3E}">
        <p14:creationId xmlns:p14="http://schemas.microsoft.com/office/powerpoint/2010/main" val="3165055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1484784"/>
            <a:ext cx="6543829" cy="4238285"/>
          </a:xfrm>
        </p:spPr>
        <p:txBody>
          <a:bodyPr>
            <a:normAutofit/>
          </a:bodyPr>
          <a:lstStyle/>
          <a:p>
            <a:endParaRPr lang="tr-TR" sz="3600" dirty="0" smtClean="0"/>
          </a:p>
          <a:p>
            <a:endParaRPr lang="tr-TR" sz="3600" dirty="0"/>
          </a:p>
          <a:p>
            <a:r>
              <a:rPr lang="tr-TR" sz="3600" dirty="0" smtClean="0"/>
              <a:t>Yıllık Çalışma Planı Var mı?</a:t>
            </a:r>
            <a:endParaRPr lang="tr-TR" sz="3600" dirty="0"/>
          </a:p>
        </p:txBody>
      </p:sp>
    </p:spTree>
    <p:extLst>
      <p:ext uri="{BB962C8B-B14F-4D97-AF65-F5344CB8AC3E}">
        <p14:creationId xmlns:p14="http://schemas.microsoft.com/office/powerpoint/2010/main" val="41248315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548680"/>
            <a:ext cx="7920880" cy="1143000"/>
          </a:xfrm>
        </p:spPr>
        <p:txBody>
          <a:bodyPr rtlCol="0">
            <a:normAutofit fontScale="90000"/>
          </a:bodyPr>
          <a:lstStyle/>
          <a:p>
            <a:pPr eaLnBrk="1" fontAlgn="auto" hangingPunct="1">
              <a:spcAft>
                <a:spcPts val="0"/>
              </a:spcAft>
              <a:defRPr/>
            </a:pPr>
            <a:r>
              <a:rPr lang="tr-TR" b="1" dirty="0" smtClean="0">
                <a:latin typeface="Times New Roman" panose="02020603050405020304" pitchFamily="18" charset="0"/>
                <a:cs typeface="Times New Roman" panose="02020603050405020304" pitchFamily="18" charset="0"/>
              </a:rPr>
              <a:t>İŞ KAZALARI ‘’</a:t>
            </a:r>
            <a:r>
              <a:rPr lang="tr-TR" b="1" i="1" u="sng" dirty="0" smtClean="0">
                <a:solidFill>
                  <a:srgbClr val="FF0000"/>
                </a:solidFill>
                <a:latin typeface="Times New Roman" panose="02020603050405020304" pitchFamily="18" charset="0"/>
                <a:cs typeface="Times New Roman" panose="02020603050405020304" pitchFamily="18" charset="0"/>
              </a:rPr>
              <a:t>GELİYORUM</a:t>
            </a:r>
            <a:r>
              <a:rPr lang="tr-TR" b="1" dirty="0" smtClean="0">
                <a:latin typeface="Times New Roman" panose="02020603050405020304" pitchFamily="18" charset="0"/>
                <a:cs typeface="Times New Roman" panose="02020603050405020304" pitchFamily="18" charset="0"/>
              </a:rPr>
              <a:t>’’ DER</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83568" y="1772816"/>
            <a:ext cx="7704856" cy="4608934"/>
          </a:xfrm>
        </p:spPr>
        <p:txBody>
          <a:bodyPr rtlCol="0">
            <a:normAutofit/>
          </a:bodyPr>
          <a:lstStyle/>
          <a:p>
            <a:pPr marL="0" indent="0" eaLnBrk="1" fontAlgn="auto" hangingPunct="1">
              <a:spcAft>
                <a:spcPts val="0"/>
              </a:spcAft>
              <a:buFont typeface="Arial" pitchFamily="34" charset="0"/>
              <a:buNone/>
              <a:defRPr/>
            </a:pPr>
            <a:r>
              <a:rPr lang="tr-TR" b="1" dirty="0" smtClean="0">
                <a:latin typeface="Times New Roman" panose="02020603050405020304" pitchFamily="18" charset="0"/>
                <a:cs typeface="Times New Roman" panose="02020603050405020304" pitchFamily="18" charset="0"/>
              </a:rPr>
              <a:t>	BU NEDENLE </a:t>
            </a:r>
            <a:r>
              <a:rPr lang="tr-TR" b="1" dirty="0" smtClean="0">
                <a:solidFill>
                  <a:srgbClr val="FF0000"/>
                </a:solidFill>
                <a:latin typeface="Times New Roman" panose="02020603050405020304" pitchFamily="18" charset="0"/>
                <a:cs typeface="Times New Roman" panose="02020603050405020304" pitchFamily="18" charset="0"/>
              </a:rPr>
              <a:t>RAMAKKALA OLAY KAYITLARININ </a:t>
            </a:r>
            <a:r>
              <a:rPr lang="tr-TR" b="1" dirty="0" smtClean="0">
                <a:latin typeface="Times New Roman" panose="02020603050405020304" pitchFamily="18" charset="0"/>
                <a:cs typeface="Times New Roman" panose="02020603050405020304" pitchFamily="18" charset="0"/>
              </a:rPr>
              <a:t>TUTULMASI ÇOK ÖNEMLİDİR.</a:t>
            </a:r>
          </a:p>
          <a:p>
            <a:pPr marL="0" indent="0" eaLnBrk="1" fontAlgn="auto" hangingPunct="1">
              <a:spcAft>
                <a:spcPts val="0"/>
              </a:spcAft>
              <a:buFont typeface="Arial" pitchFamily="34" charset="0"/>
              <a:buNone/>
              <a:defRPr/>
            </a:pPr>
            <a:r>
              <a:rPr lang="tr-TR" b="1" dirty="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OKUL/KURUM PERSONELİ İLE YAPILAN TOPLANTILARDA RAMAK KALA OLAYLARININ İŞVERENE, İSG KURULUNA(PERSONEL SAYISI 50 VE ÜSTÜ OLANLARDA KURULMASI ZORUNLUDUR.) BİLDİRİLMESİNİN ÖNEMİ PERSONELE BENİMSETİLMELİDİR. </a:t>
            </a:r>
          </a:p>
          <a:p>
            <a:pPr marL="0" indent="0" eaLnBrk="1" fontAlgn="auto" hangingPunct="1">
              <a:spcAft>
                <a:spcPts val="0"/>
              </a:spcAft>
              <a:buFont typeface="Arial" pitchFamily="34" charset="0"/>
              <a:buNone/>
              <a:defRPr/>
            </a:pPr>
            <a:r>
              <a:rPr lang="tr-TR" b="1" dirty="0" smtClean="0">
                <a:latin typeface="Times New Roman" panose="02020603050405020304" pitchFamily="18" charset="0"/>
                <a:cs typeface="Times New Roman" panose="02020603050405020304" pitchFamily="18" charset="0"/>
              </a:rPr>
              <a:t>	Ramak kala olay kayıtlarınızı ramak kala formlarına işleyerek İSG dosyanızda saklayınız. 6 ayda bir bu kayıtlar İl/İlçe MEM tarafından istenecektir.</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49261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Başlık 1"/>
          <p:cNvSpPr>
            <a:spLocks noGrp="1"/>
          </p:cNvSpPr>
          <p:nvPr>
            <p:ph type="title"/>
          </p:nvPr>
        </p:nvSpPr>
        <p:spPr>
          <a:xfrm>
            <a:off x="179388" y="274638"/>
            <a:ext cx="8713787" cy="993775"/>
          </a:xfrm>
        </p:spPr>
        <p:txBody>
          <a:bodyPr/>
          <a:lstStyle/>
          <a:p>
            <a:pPr eaLnBrk="1" hangingPunct="1"/>
            <a:r>
              <a:rPr lang="tr-TR" altLang="tr-TR" b="1" smtClean="0">
                <a:solidFill>
                  <a:srgbClr val="FF0000"/>
                </a:solidFill>
                <a:latin typeface="Times New Roman" pitchFamily="18" charset="0"/>
                <a:cs typeface="Times New Roman" pitchFamily="18" charset="0"/>
              </a:rPr>
              <a:t>İŞ KAZALARI</a:t>
            </a:r>
          </a:p>
        </p:txBody>
      </p:sp>
      <p:sp>
        <p:nvSpPr>
          <p:cNvPr id="108547" name="İçerik Yer Tutucusu 2"/>
          <p:cNvSpPr>
            <a:spLocks noGrp="1"/>
          </p:cNvSpPr>
          <p:nvPr>
            <p:ph idx="1"/>
          </p:nvPr>
        </p:nvSpPr>
        <p:spPr>
          <a:xfrm>
            <a:off x="755577" y="1268760"/>
            <a:ext cx="7632848" cy="4681190"/>
          </a:xfrm>
        </p:spPr>
        <p:txBody>
          <a:bodyPr/>
          <a:lstStyle/>
          <a:p>
            <a:pPr marL="0" indent="0" algn="just" eaLnBrk="1" hangingPunct="1">
              <a:buFont typeface="Arial" charset="0"/>
              <a:buNone/>
            </a:pPr>
            <a:r>
              <a:rPr lang="tr-TR" altLang="tr-TR" b="1" dirty="0" smtClean="0">
                <a:latin typeface="Times New Roman" pitchFamily="18" charset="0"/>
                <a:cs typeface="Times New Roman" pitchFamily="18" charset="0"/>
              </a:rPr>
              <a:t>	OKUL/KURUMLARINIZDA GÖREV YAPMAKTA OLAN ÇALIŞANLARININ İŞYERİNDE YAŞADIĞI KAZALARDA İŞVERENİN </a:t>
            </a:r>
            <a:r>
              <a:rPr lang="tr-TR" altLang="tr-TR" b="1" u="sng" dirty="0" smtClean="0">
                <a:solidFill>
                  <a:srgbClr val="FF0000"/>
                </a:solidFill>
                <a:latin typeface="Times New Roman" pitchFamily="18" charset="0"/>
                <a:cs typeface="Times New Roman" pitchFamily="18" charset="0"/>
              </a:rPr>
              <a:t>3 GÜN İÇİNDE </a:t>
            </a:r>
            <a:r>
              <a:rPr lang="tr-TR" altLang="tr-TR" b="1" dirty="0" smtClean="0">
                <a:latin typeface="Times New Roman" pitchFamily="18" charset="0"/>
                <a:cs typeface="Times New Roman" pitchFamily="18" charset="0"/>
              </a:rPr>
              <a:t>SGK’YA BİLDİRİM YAPMA ZORUNLULUĞU NEDENİYLE, BU TÜR KAZALARIN İVEDİLİKLE </a:t>
            </a:r>
            <a:r>
              <a:rPr lang="tr-TR" altLang="tr-TR" b="1" u="sng" dirty="0" smtClean="0">
                <a:solidFill>
                  <a:srgbClr val="FF0000"/>
                </a:solidFill>
                <a:latin typeface="Times New Roman" pitchFamily="18" charset="0"/>
                <a:cs typeface="Times New Roman" pitchFamily="18" charset="0"/>
              </a:rPr>
              <a:t>İLÇE MİLLİ EĞİTİM MÜDÜRLÜĞÜNEDE</a:t>
            </a:r>
            <a:r>
              <a:rPr lang="tr-TR" altLang="tr-TR" b="1" dirty="0" smtClean="0">
                <a:solidFill>
                  <a:srgbClr val="FF0000"/>
                </a:solidFill>
                <a:latin typeface="Times New Roman" pitchFamily="18" charset="0"/>
                <a:cs typeface="Times New Roman" pitchFamily="18" charset="0"/>
              </a:rPr>
              <a:t> </a:t>
            </a:r>
            <a:r>
              <a:rPr lang="tr-TR" altLang="tr-TR" b="1" dirty="0" smtClean="0">
                <a:latin typeface="Times New Roman" pitchFamily="18" charset="0"/>
                <a:cs typeface="Times New Roman" pitchFamily="18" charset="0"/>
              </a:rPr>
              <a:t>BİLDİRİLMESİ GEREKMEKTEDİR.</a:t>
            </a:r>
          </a:p>
        </p:txBody>
      </p:sp>
    </p:spTree>
    <p:extLst>
      <p:ext uri="{BB962C8B-B14F-4D97-AF65-F5344CB8AC3E}">
        <p14:creationId xmlns:p14="http://schemas.microsoft.com/office/powerpoint/2010/main" val="38134724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İçerik Yer Tutucusu 2"/>
          <p:cNvSpPr>
            <a:spLocks noGrp="1"/>
          </p:cNvSpPr>
          <p:nvPr>
            <p:ph idx="1"/>
          </p:nvPr>
        </p:nvSpPr>
        <p:spPr>
          <a:xfrm>
            <a:off x="755577" y="1124744"/>
            <a:ext cx="7632848" cy="5001418"/>
          </a:xfrm>
        </p:spPr>
        <p:txBody>
          <a:bodyPr/>
          <a:lstStyle/>
          <a:p>
            <a:pPr eaLnBrk="1" hangingPunct="1"/>
            <a:r>
              <a:rPr lang="tr-TR" altLang="tr-TR" b="1" dirty="0" smtClean="0">
                <a:latin typeface="Times New Roman" pitchFamily="18" charset="0"/>
                <a:cs typeface="Times New Roman" pitchFamily="18" charset="0"/>
              </a:rPr>
              <a:t>5510 Sayılı Sosyal Sigortalar ve Genel Sağlık Sigortası Kanunu 13. Maddesinde İş Kazasının tanımlanmaktadır. Buna göre;</a:t>
            </a:r>
          </a:p>
          <a:p>
            <a:pPr eaLnBrk="1" hangingPunct="1"/>
            <a:r>
              <a:rPr lang="tr-TR" altLang="tr-TR" b="1" dirty="0" smtClean="0">
                <a:latin typeface="Times New Roman" pitchFamily="18" charset="0"/>
                <a:cs typeface="Times New Roman" pitchFamily="18" charset="0"/>
              </a:rPr>
              <a:t>Aşağıda belirtilen hal ve durumlardan birinde meydana gelen ve sigortalıyı hemen veya sonradan bedence veya ruhça arızaya uğratan olay, iş kazasıdır :</a:t>
            </a:r>
          </a:p>
        </p:txBody>
      </p:sp>
    </p:spTree>
    <p:extLst>
      <p:ext uri="{BB962C8B-B14F-4D97-AF65-F5344CB8AC3E}">
        <p14:creationId xmlns:p14="http://schemas.microsoft.com/office/powerpoint/2010/main" val="41004851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836712"/>
            <a:ext cx="7931919" cy="431800"/>
          </a:xfrm>
        </p:spPr>
        <p:txBody>
          <a:bodyPr rtlCol="0">
            <a:normAutofit fontScale="90000"/>
          </a:bodyPr>
          <a:lstStyle/>
          <a:p>
            <a:pPr eaLnBrk="1" fontAlgn="auto" hangingPunct="1">
              <a:spcAft>
                <a:spcPts val="0"/>
              </a:spcAft>
              <a:defRPr/>
            </a:pPr>
            <a:r>
              <a:rPr lang="tr-TR" b="1" dirty="0" smtClean="0">
                <a:solidFill>
                  <a:srgbClr val="FF0000"/>
                </a:solidFill>
                <a:latin typeface="Times New Roman" panose="02020603050405020304" pitchFamily="18" charset="0"/>
                <a:cs typeface="Times New Roman" panose="02020603050405020304" pitchFamily="18" charset="0"/>
              </a:rPr>
              <a:t>5510 SAYILI KANUN (MADDE:13)</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1484784"/>
            <a:ext cx="7704857" cy="5373216"/>
          </a:xfrm>
        </p:spPr>
        <p:txBody>
          <a:bodyPr rtlCol="0">
            <a:noAutofit/>
          </a:bodyPr>
          <a:lstStyle/>
          <a:p>
            <a:pPr eaLnBrk="1" fontAlgn="auto" hangingPunct="1">
              <a:spcAft>
                <a:spcPts val="0"/>
              </a:spcAft>
              <a:buFont typeface="Arial" pitchFamily="34" charset="0"/>
              <a:buChar char="•"/>
              <a:defRPr/>
            </a:pPr>
            <a:r>
              <a:rPr lang="tr-TR" sz="2000" b="1" dirty="0">
                <a:latin typeface="Times New Roman" panose="02020603050405020304" pitchFamily="18" charset="0"/>
                <a:cs typeface="Times New Roman" panose="02020603050405020304" pitchFamily="18" charset="0"/>
              </a:rPr>
              <a:t>a</a:t>
            </a:r>
            <a:r>
              <a:rPr lang="tr-TR" sz="2400" b="1" dirty="0">
                <a:latin typeface="Times New Roman" panose="02020603050405020304" pitchFamily="18" charset="0"/>
                <a:cs typeface="Times New Roman" panose="02020603050405020304" pitchFamily="18" charset="0"/>
              </a:rPr>
              <a:t>) Sigortalının işyerinde bulunduğu </a:t>
            </a:r>
            <a:r>
              <a:rPr lang="tr-TR" sz="2400" b="1" dirty="0" smtClean="0">
                <a:latin typeface="Times New Roman" panose="02020603050405020304" pitchFamily="18" charset="0"/>
                <a:cs typeface="Times New Roman" panose="02020603050405020304" pitchFamily="18" charset="0"/>
              </a:rPr>
              <a:t>sırada,</a:t>
            </a:r>
          </a:p>
          <a:p>
            <a:pPr marL="0" indent="0" eaLnBrk="1" fontAlgn="auto" hangingPunct="1">
              <a:spcAft>
                <a:spcPts val="0"/>
              </a:spcAft>
              <a:buFont typeface="Arial" pitchFamily="34" charset="0"/>
              <a:buNone/>
              <a:defRPr/>
            </a:pPr>
            <a:endParaRPr lang="tr-TR" sz="800" b="1"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r>
              <a:rPr lang="tr-TR" sz="2400" b="1" dirty="0">
                <a:latin typeface="Times New Roman" panose="02020603050405020304" pitchFamily="18" charset="0"/>
                <a:cs typeface="Times New Roman" panose="02020603050405020304" pitchFamily="18" charset="0"/>
              </a:rPr>
              <a:t>b) İşveren tarafından yürütülmekte olan iş nedeniyle veya görevi nedeniyle, sigortalı kendi adına ve hesabına bağımsız çalışıyorsa yürütmekte olduğu iş veya çalışma konusu nedeniyle işyeri dışında</a:t>
            </a:r>
            <a:r>
              <a:rPr lang="tr-TR" sz="2400" b="1" dirty="0" smtClean="0">
                <a:latin typeface="Times New Roman" panose="02020603050405020304" pitchFamily="18" charset="0"/>
                <a:cs typeface="Times New Roman" panose="02020603050405020304" pitchFamily="18" charset="0"/>
              </a:rPr>
              <a:t>,</a:t>
            </a:r>
          </a:p>
          <a:p>
            <a:pPr eaLnBrk="1" fontAlgn="auto" hangingPunct="1">
              <a:spcAft>
                <a:spcPts val="0"/>
              </a:spcAft>
              <a:buFont typeface="Arial" pitchFamily="34" charset="0"/>
              <a:buChar char="•"/>
              <a:defRPr/>
            </a:pPr>
            <a:endParaRPr lang="tr-TR" sz="800" b="1"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r>
              <a:rPr lang="tr-TR" sz="2400" b="1" dirty="0" smtClean="0">
                <a:latin typeface="Times New Roman" panose="02020603050405020304" pitchFamily="18" charset="0"/>
                <a:cs typeface="Times New Roman" panose="02020603050405020304" pitchFamily="18" charset="0"/>
              </a:rPr>
              <a:t>c</a:t>
            </a:r>
            <a:r>
              <a:rPr lang="tr-TR" sz="2400" b="1" dirty="0">
                <a:latin typeface="Times New Roman" panose="02020603050405020304" pitchFamily="18" charset="0"/>
                <a:cs typeface="Times New Roman" panose="02020603050405020304" pitchFamily="18" charset="0"/>
              </a:rPr>
              <a:t>) Bir işverene bağlı olarak çalışan sigortalının, görevli olarak işyeri dışında başka bir yere gönderilmesi nedeniyle asıl işini yapmaksızın geçen zamanlarda</a:t>
            </a:r>
            <a:r>
              <a:rPr lang="tr-TR" sz="2400" b="1" dirty="0" smtClean="0">
                <a:latin typeface="Times New Roman" panose="02020603050405020304" pitchFamily="18" charset="0"/>
                <a:cs typeface="Times New Roman" panose="02020603050405020304" pitchFamily="18" charset="0"/>
              </a:rPr>
              <a:t>,</a:t>
            </a:r>
          </a:p>
          <a:p>
            <a:pPr eaLnBrk="1" fontAlgn="auto" hangingPunct="1">
              <a:spcAft>
                <a:spcPts val="0"/>
              </a:spcAft>
              <a:buFont typeface="Arial" pitchFamily="34" charset="0"/>
              <a:buChar char="•"/>
              <a:defRPr/>
            </a:pPr>
            <a:endParaRPr lang="tr-TR" sz="800" b="1"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r>
              <a:rPr lang="tr-TR" sz="2400" b="1" dirty="0" smtClean="0">
                <a:latin typeface="Times New Roman" panose="02020603050405020304" pitchFamily="18" charset="0"/>
                <a:cs typeface="Times New Roman" panose="02020603050405020304" pitchFamily="18" charset="0"/>
              </a:rPr>
              <a:t>d</a:t>
            </a:r>
            <a:r>
              <a:rPr lang="tr-TR" sz="2400" b="1" dirty="0">
                <a:latin typeface="Times New Roman" panose="02020603050405020304" pitchFamily="18" charset="0"/>
                <a:cs typeface="Times New Roman" panose="02020603050405020304" pitchFamily="18" charset="0"/>
              </a:rPr>
              <a:t>) Emziren kadın sigortalının, çocuğuna süt vermek için ayrılan zamanlarda</a:t>
            </a:r>
            <a:r>
              <a:rPr lang="tr-TR" sz="2400" b="1" dirty="0" smtClean="0">
                <a:latin typeface="Times New Roman" panose="02020603050405020304" pitchFamily="18" charset="0"/>
                <a:cs typeface="Times New Roman" panose="02020603050405020304" pitchFamily="18" charset="0"/>
              </a:rPr>
              <a:t>,</a:t>
            </a:r>
          </a:p>
          <a:p>
            <a:pPr eaLnBrk="1" fontAlgn="auto" hangingPunct="1">
              <a:spcAft>
                <a:spcPts val="0"/>
              </a:spcAft>
              <a:buFont typeface="Arial" pitchFamily="34" charset="0"/>
              <a:buChar char="•"/>
              <a:defRPr/>
            </a:pPr>
            <a:endParaRPr lang="tr-TR" sz="800" b="1"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r>
              <a:rPr lang="tr-TR" sz="2400" b="1" dirty="0" smtClean="0">
                <a:latin typeface="Times New Roman" panose="02020603050405020304" pitchFamily="18" charset="0"/>
                <a:cs typeface="Times New Roman" panose="02020603050405020304" pitchFamily="18" charset="0"/>
              </a:rPr>
              <a:t>e</a:t>
            </a:r>
            <a:r>
              <a:rPr lang="tr-TR" sz="2400" b="1" dirty="0">
                <a:latin typeface="Times New Roman" panose="02020603050405020304" pitchFamily="18" charset="0"/>
                <a:cs typeface="Times New Roman" panose="02020603050405020304" pitchFamily="18" charset="0"/>
              </a:rPr>
              <a:t>) Sigortalıların, işverence sağlanan bir taşıtla işin yapıldığı yere gidiş gelişi sırasında</a:t>
            </a:r>
            <a:r>
              <a:rPr lang="tr-TR" sz="2400" b="1"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 typeface="Arial" pitchFamily="34" charset="0"/>
              <a:buNone/>
              <a:defRPr/>
            </a:pPr>
            <a:r>
              <a:rPr lang="tr-TR" sz="2400" b="1" dirty="0" smtClean="0">
                <a:latin typeface="Times New Roman" panose="02020603050405020304" pitchFamily="18" charset="0"/>
                <a:cs typeface="Times New Roman" panose="02020603050405020304" pitchFamily="18" charset="0"/>
              </a:rPr>
              <a:t>	meydana </a:t>
            </a:r>
            <a:r>
              <a:rPr lang="tr-TR" sz="2400" b="1" dirty="0">
                <a:latin typeface="Times New Roman" panose="02020603050405020304" pitchFamily="18" charset="0"/>
                <a:cs typeface="Times New Roman" panose="02020603050405020304" pitchFamily="18" charset="0"/>
              </a:rPr>
              <a:t>gelen ve sigortalıyı hemen veya sonradan </a:t>
            </a:r>
            <a:r>
              <a:rPr lang="tr-TR" sz="2400" b="1" dirty="0">
                <a:solidFill>
                  <a:srgbClr val="FF0000"/>
                </a:solidFill>
                <a:latin typeface="Times New Roman" panose="02020603050405020304" pitchFamily="18" charset="0"/>
                <a:cs typeface="Times New Roman" panose="02020603050405020304" pitchFamily="18" charset="0"/>
              </a:rPr>
              <a:t>bedenen ya da ruhen </a:t>
            </a:r>
            <a:r>
              <a:rPr lang="tr-TR" sz="2400" b="1" dirty="0" err="1" smtClean="0">
                <a:latin typeface="Times New Roman" panose="02020603050405020304" pitchFamily="18" charset="0"/>
                <a:cs typeface="Times New Roman" panose="02020603050405020304" pitchFamily="18" charset="0"/>
              </a:rPr>
              <a:t>özüre</a:t>
            </a:r>
            <a:r>
              <a:rPr lang="tr-TR" sz="2400" b="1" dirty="0" smtClean="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uğratan olaydır.</a:t>
            </a:r>
          </a:p>
        </p:txBody>
      </p:sp>
    </p:spTree>
    <p:extLst>
      <p:ext uri="{BB962C8B-B14F-4D97-AF65-F5344CB8AC3E}">
        <p14:creationId xmlns:p14="http://schemas.microsoft.com/office/powerpoint/2010/main" val="5474812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4601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Başlık 1"/>
          <p:cNvSpPr>
            <a:spLocks noGrp="1"/>
          </p:cNvSpPr>
          <p:nvPr>
            <p:ph type="title"/>
          </p:nvPr>
        </p:nvSpPr>
        <p:spPr>
          <a:xfrm>
            <a:off x="541338" y="115888"/>
            <a:ext cx="8229600" cy="865187"/>
          </a:xfrm>
        </p:spPr>
        <p:txBody>
          <a:bodyPr/>
          <a:lstStyle/>
          <a:p>
            <a:pPr eaLnBrk="1" hangingPunct="1"/>
            <a:r>
              <a:rPr lang="tr-TR" altLang="tr-TR" b="1" smtClean="0">
                <a:solidFill>
                  <a:srgbClr val="FF0000"/>
                </a:solidFill>
                <a:latin typeface="Times New Roman" pitchFamily="18" charset="0"/>
                <a:cs typeface="Times New Roman" pitchFamily="18" charset="0"/>
              </a:rPr>
              <a:t>İŞ KAZASININ ŞARTLARI</a:t>
            </a:r>
          </a:p>
        </p:txBody>
      </p:sp>
      <p:sp>
        <p:nvSpPr>
          <p:cNvPr id="112643" name="İçerik Yer Tutucusu 2"/>
          <p:cNvSpPr>
            <a:spLocks noGrp="1"/>
          </p:cNvSpPr>
          <p:nvPr>
            <p:ph idx="1"/>
          </p:nvPr>
        </p:nvSpPr>
        <p:spPr>
          <a:xfrm>
            <a:off x="755577" y="1052736"/>
            <a:ext cx="7632848" cy="5073427"/>
          </a:xfrm>
        </p:spPr>
        <p:txBody>
          <a:bodyPr/>
          <a:lstStyle/>
          <a:p>
            <a:pPr eaLnBrk="1" hangingPunct="1"/>
            <a:r>
              <a:rPr lang="tr-TR" altLang="tr-TR" sz="2800" b="1" dirty="0" smtClean="0">
                <a:latin typeface="Times New Roman" pitchFamily="18" charset="0"/>
                <a:cs typeface="Times New Roman" pitchFamily="18" charset="0"/>
              </a:rPr>
              <a:t>Kazaya uğrayanın sigortalı olması</a:t>
            </a:r>
          </a:p>
          <a:p>
            <a:pPr eaLnBrk="1" hangingPunct="1"/>
            <a:r>
              <a:rPr lang="tr-TR" altLang="tr-TR" sz="2800" b="1" dirty="0" smtClean="0">
                <a:latin typeface="Times New Roman" pitchFamily="18" charset="0"/>
                <a:cs typeface="Times New Roman" pitchFamily="18" charset="0"/>
              </a:rPr>
              <a:t>Olayın 5510 sayılı kanunun 13. maddesinde belirtilen hallerden birinde meydana gelmesi.</a:t>
            </a:r>
          </a:p>
          <a:p>
            <a:pPr eaLnBrk="1" hangingPunct="1"/>
            <a:r>
              <a:rPr lang="tr-TR" altLang="tr-TR" sz="2800" b="1" dirty="0" smtClean="0">
                <a:latin typeface="Times New Roman" pitchFamily="18" charset="0"/>
                <a:cs typeface="Times New Roman" pitchFamily="18" charset="0"/>
              </a:rPr>
              <a:t>Sigortalının kaza nedeniyle hemen veya sonrasında zarara uğramış olması</a:t>
            </a:r>
          </a:p>
        </p:txBody>
      </p:sp>
      <p:pic>
        <p:nvPicPr>
          <p:cNvPr id="1126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350" y="4437063"/>
            <a:ext cx="29146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503738"/>
            <a:ext cx="18954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5084763"/>
            <a:ext cx="2971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3432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Başlık 1"/>
          <p:cNvSpPr>
            <a:spLocks noGrp="1"/>
          </p:cNvSpPr>
          <p:nvPr>
            <p:ph type="title"/>
          </p:nvPr>
        </p:nvSpPr>
        <p:spPr/>
        <p:txBody>
          <a:bodyPr>
            <a:normAutofit/>
          </a:bodyPr>
          <a:lstStyle/>
          <a:p>
            <a:pPr eaLnBrk="1" hangingPunct="1"/>
            <a:r>
              <a:rPr lang="tr-TR" altLang="tr-TR" b="1" smtClean="0">
                <a:latin typeface="Times New Roman" pitchFamily="18" charset="0"/>
                <a:cs typeface="Times New Roman" pitchFamily="18" charset="0"/>
              </a:rPr>
              <a:t>UNUTULMAMALIDIR Kİ…</a:t>
            </a:r>
          </a:p>
        </p:txBody>
      </p:sp>
      <p:pic>
        <p:nvPicPr>
          <p:cNvPr id="1136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377281" y="1935163"/>
            <a:ext cx="4389437" cy="4389437"/>
          </a:xfrm>
          <a:noFill/>
        </p:spPr>
      </p:pic>
      <p:pic>
        <p:nvPicPr>
          <p:cNvPr id="1136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0775"/>
            <a:ext cx="191452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3901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2618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2808312"/>
          </a:xfrm>
          <a:ln>
            <a:miter lim="800000"/>
            <a:headEnd/>
            <a:tailEnd/>
          </a:ln>
          <a:extLst/>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LÜTFEN</a:t>
            </a:r>
            <a:b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YUKARIDA </a:t>
            </a:r>
            <a:r>
              <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BELİRTİLEN </a:t>
            </a: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NOKTALARI GÖZ </a:t>
            </a:r>
            <a:r>
              <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ÖNÜNDE BULUNDURULARAK ÇALIŞMALARINIZI YÜRÜTÜNÜZ</a:t>
            </a: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57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377281" y="1935163"/>
            <a:ext cx="4389437" cy="4389437"/>
          </a:xfrm>
          <a:noFill/>
        </p:spPr>
      </p:pic>
    </p:spTree>
    <p:extLst>
      <p:ext uri="{BB962C8B-B14F-4D97-AF65-F5344CB8AC3E}">
        <p14:creationId xmlns:p14="http://schemas.microsoft.com/office/powerpoint/2010/main" val="1687063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4000" dirty="0" smtClean="0"/>
              <a:t>Acil Durumlar Modülü Güncel mi?</a:t>
            </a:r>
            <a:endParaRPr lang="tr-TR" sz="4000" dirty="0"/>
          </a:p>
        </p:txBody>
      </p:sp>
    </p:spTree>
    <p:extLst>
      <p:ext uri="{BB962C8B-B14F-4D97-AF65-F5344CB8AC3E}">
        <p14:creationId xmlns:p14="http://schemas.microsoft.com/office/powerpoint/2010/main" val="4202019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Başlık"/>
          <p:cNvSpPr>
            <a:spLocks noGrp="1"/>
          </p:cNvSpPr>
          <p:nvPr>
            <p:ph type="title"/>
          </p:nvPr>
        </p:nvSpPr>
        <p:spPr>
          <a:xfrm>
            <a:off x="457200" y="274638"/>
            <a:ext cx="8229600" cy="439737"/>
          </a:xfrm>
        </p:spPr>
        <p:txBody>
          <a:bodyPr>
            <a:normAutofit fontScale="90000"/>
          </a:bodyPr>
          <a:lstStyle/>
          <a:p>
            <a:pPr eaLnBrk="1" hangingPunct="1"/>
            <a:r>
              <a:rPr lang="tr-TR" altLang="tr-TR" sz="3200" b="1" smtClean="0">
                <a:latin typeface="Times New Roman" pitchFamily="18" charset="0"/>
                <a:cs typeface="Times New Roman" pitchFamily="18" charset="0"/>
              </a:rPr>
              <a:t>ACİL DURUM İŞLEMLERİ MODÜLÜ</a:t>
            </a:r>
          </a:p>
        </p:txBody>
      </p:sp>
      <p:pic>
        <p:nvPicPr>
          <p:cNvPr id="55299"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9144000"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7080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660</TotalTime>
  <Words>2198</Words>
  <Application>Microsoft Office PowerPoint</Application>
  <PresentationFormat>Ekran Gösterisi (4:3)</PresentationFormat>
  <Paragraphs>302</Paragraphs>
  <Slides>78</Slides>
  <Notes>1</Notes>
  <HiddenSlides>0</HiddenSlides>
  <MMClips>0</MMClips>
  <ScaleCrop>false</ScaleCrop>
  <HeadingPairs>
    <vt:vector size="4" baseType="variant">
      <vt:variant>
        <vt:lpstr>Tema</vt:lpstr>
      </vt:variant>
      <vt:variant>
        <vt:i4>1</vt:i4>
      </vt:variant>
      <vt:variant>
        <vt:lpstr>Slayt Başlıkları</vt:lpstr>
      </vt:variant>
      <vt:variant>
        <vt:i4>78</vt:i4>
      </vt:variant>
    </vt:vector>
  </HeadingPairs>
  <TitlesOfParts>
    <vt:vector size="79" baseType="lpstr">
      <vt:lpstr>Akış</vt:lpstr>
      <vt:lpstr>6331 Sayılı İş Sağlığı ve Güvenliği Kanunu Bilgilendirme  Toplantısı    Kadınhanı İlçe Milli Eğitim Müdürlüğü </vt:lpstr>
      <vt:lpstr>KURUM BİLGİLERİNİZİN DOĞRULUĞUNU KONTROL EDİNİZ</vt:lpstr>
      <vt:lpstr>PowerPoint Sunusu</vt:lpstr>
      <vt:lpstr>ÇALIŞAN TEMSİLCİSİ</vt:lpstr>
      <vt:lpstr>İş Sağlığı ve Güvenliği Kurulu</vt:lpstr>
      <vt:lpstr>İş Sağlığı ve Güvenliği Kurulu</vt:lpstr>
      <vt:lpstr>PowerPoint Sunusu</vt:lpstr>
      <vt:lpstr>PowerPoint Sunusu</vt:lpstr>
      <vt:lpstr>ACİL DURUM İŞLEMLERİ MODÜLÜ</vt:lpstr>
      <vt:lpstr>ACİL DURUM EKİPLERİNİZİ GÜNCEL TUTUNUZ</vt:lpstr>
      <vt:lpstr>PowerPoint Sunusu</vt:lpstr>
      <vt:lpstr>TATBİKAT RAPORLARINIZI İŞLEMEYİ UNUTMAYINIZ.</vt:lpstr>
      <vt:lpstr>TAHLİYE PLANLARINIZIN KROKİLERİNİN SİSTEME YÜKLENMİŞ OLDUĞUNDAN EMİN OLUNUZ.</vt:lpstr>
      <vt:lpstr>Çalışan sayısına göre Destek Elemanları </vt:lpstr>
      <vt:lpstr>PowerPoint Sunusu</vt:lpstr>
      <vt:lpstr>PowerPoint Sunusu</vt:lpstr>
      <vt:lpstr>Risk Değerlendirmesi Ekibi</vt:lpstr>
      <vt:lpstr>PowerPoint Sunusu</vt:lpstr>
      <vt:lpstr>İLGİ ;KANUN VE GENELGELER</vt:lpstr>
      <vt:lpstr>PowerPoint Sunusu</vt:lpstr>
      <vt:lpstr>AMAÇ</vt:lpstr>
      <vt:lpstr>PowerPoint Sunusu</vt:lpstr>
      <vt:lpstr>PowerPoint Sunusu</vt:lpstr>
      <vt:lpstr>PowerPoint Sunusu</vt:lpstr>
      <vt:lpstr>MODÜLÜN TANITIMI</vt:lpstr>
      <vt:lpstr>Risk Değerlendirme  Ekiplerimizin Bilgilerinin  Güncel Olması Gerekmektedir</vt:lpstr>
      <vt:lpstr>PowerPoint Sunusu</vt:lpstr>
      <vt:lpstr>PowerPoint Sunusu</vt:lpstr>
      <vt:lpstr>PowerPoint Sunusu</vt:lpstr>
      <vt:lpstr>2018/7 SAYILI GENELGEDE MADDE SIRASINA GÖRE DİKKAT EDİLECEK HUSUSLAR</vt:lpstr>
      <vt:lpstr>TERMİN SÜRESİ</vt:lpstr>
      <vt:lpstr>RİSK SKORLARI</vt:lpstr>
      <vt:lpstr>RİSK SKORU NASIL HESAPLANIR?</vt:lpstr>
      <vt:lpstr>ÖDENEK KALEMİ</vt:lpstr>
      <vt:lpstr>TAHMİNİ BÜTÇE</vt:lpstr>
      <vt:lpstr>PowerPoint Sunusu</vt:lpstr>
      <vt:lpstr>PowerPoint Sunusu</vt:lpstr>
      <vt:lpstr>ONAY VE RED SÜRECİ İLK ONAY</vt:lpstr>
      <vt:lpstr>TEKNİK DESTEK</vt:lpstr>
      <vt:lpstr>İKİNCİ ONAY</vt:lpstr>
      <vt:lpstr>İL MİLLİ EĞİTİM ONAYI</vt:lpstr>
      <vt:lpstr>BAKANLIK ONAYI</vt:lpstr>
      <vt:lpstr>PowerPoint Sunusu</vt:lpstr>
      <vt:lpstr>ONAY/ RED SÜRECİNDE DİKKAT EDİLECEK HUSUSLAR</vt:lpstr>
      <vt:lpstr>PowerPoint Sunusu</vt:lpstr>
      <vt:lpstr>ÖDENEK SONRASI</vt:lpstr>
      <vt:lpstr>PowerPoint Sunusu</vt:lpstr>
      <vt:lpstr>PowerPoint Sunusu</vt:lpstr>
      <vt:lpstr>DİKKAT !</vt:lpstr>
      <vt:lpstr>İŞ YERİ SAĞLIK VE GÜVENLİK MODÜLÜNE GİRİŞ YAPINIZ</vt:lpstr>
      <vt:lpstr>PowerPoint Sunusu</vt:lpstr>
      <vt:lpstr>OLASILIK</vt:lpstr>
      <vt:lpstr>ÖRNEĞİN : TRAFİKTE HER ZAMAN KAZA YAPMA ‘’OLASIĞI’’ VARDIR.</vt:lpstr>
      <vt:lpstr>PowerPoint Sunusu</vt:lpstr>
      <vt:lpstr>ŞİDDET</vt:lpstr>
      <vt:lpstr>HAFİF YADA ORTA DERECEDEKİ ŞİDDET OLAYI</vt:lpstr>
      <vt:lpstr>CİDDİ VEYA ÇOK CİDDİ DERECEDEKİ ŞİDDET OLAYI</vt:lpstr>
      <vt:lpstr> Risk değerlendirmenizi Rapor kısmından çıktısını alarak Risk Değerlendirme ekibinde bulunan personele imzalatarak İSG dosyanızda muhafaza ediniz.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İŞ KAZALARI ‘’GELİYORUM’’ DER</vt:lpstr>
      <vt:lpstr>İŞ KAZALARI</vt:lpstr>
      <vt:lpstr>PowerPoint Sunusu</vt:lpstr>
      <vt:lpstr>5510 SAYILI KANUN (MADDE:13)</vt:lpstr>
      <vt:lpstr>PowerPoint Sunusu</vt:lpstr>
      <vt:lpstr>İŞ KAZASININ ŞARTLARI</vt:lpstr>
      <vt:lpstr>UNUTULMAMALIDIR Kİ…</vt:lpstr>
      <vt:lpstr>PowerPoint Sunusu</vt:lpstr>
      <vt:lpstr>LÜTFEN YUKARIDA BELİRTİLEN NOKTALARI GÖZ ÖNÜNDE BULUNDURULARAK ÇALIŞMALARINIZI YÜRÜTÜNÜZ. </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KURUM RİSK TABANLI ÖDENEK İSTEME MODÜLÜ TANITIMI</dc:title>
  <dc:creator>dell</dc:creator>
  <cp:lastModifiedBy>HALİT-ARGE</cp:lastModifiedBy>
  <cp:revision>78</cp:revision>
  <dcterms:created xsi:type="dcterms:W3CDTF">2018-02-24T08:09:13Z</dcterms:created>
  <dcterms:modified xsi:type="dcterms:W3CDTF">2018-10-09T10:57:53Z</dcterms:modified>
</cp:coreProperties>
</file>